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1" r:id="rId1"/>
  </p:sldMasterIdLst>
  <p:notesMasterIdLst>
    <p:notesMasterId r:id="rId32"/>
  </p:notesMasterIdLst>
  <p:handoutMasterIdLst>
    <p:handoutMasterId r:id="rId33"/>
  </p:handoutMasterIdLst>
  <p:sldIdLst>
    <p:sldId id="657" r:id="rId2"/>
    <p:sldId id="561" r:id="rId3"/>
    <p:sldId id="478" r:id="rId4"/>
    <p:sldId id="398" r:id="rId5"/>
    <p:sldId id="609" r:id="rId6"/>
    <p:sldId id="636" r:id="rId7"/>
    <p:sldId id="637" r:id="rId8"/>
    <p:sldId id="528" r:id="rId9"/>
    <p:sldId id="638" r:id="rId10"/>
    <p:sldId id="639" r:id="rId11"/>
    <p:sldId id="618" r:id="rId12"/>
    <p:sldId id="640" r:id="rId13"/>
    <p:sldId id="620" r:id="rId14"/>
    <p:sldId id="643" r:id="rId15"/>
    <p:sldId id="644" r:id="rId16"/>
    <p:sldId id="645" r:id="rId17"/>
    <p:sldId id="649" r:id="rId18"/>
    <p:sldId id="650" r:id="rId19"/>
    <p:sldId id="646" r:id="rId20"/>
    <p:sldId id="648" r:id="rId21"/>
    <p:sldId id="651" r:id="rId22"/>
    <p:sldId id="652" r:id="rId23"/>
    <p:sldId id="653" r:id="rId24"/>
    <p:sldId id="654" r:id="rId25"/>
    <p:sldId id="623" r:id="rId26"/>
    <p:sldId id="655" r:id="rId27"/>
    <p:sldId id="656" r:id="rId28"/>
    <p:sldId id="616" r:id="rId29"/>
    <p:sldId id="617" r:id="rId30"/>
    <p:sldId id="658" r:id="rId31"/>
  </p:sldIdLst>
  <p:sldSz cx="9144000" cy="6858000" type="screen4x3"/>
  <p:notesSz cx="9926638" cy="6797675"/>
  <p:defaultTextStyle>
    <a:defPPr>
      <a:defRPr lang="ko-KR"/>
    </a:defPPr>
    <a:lvl1pPr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1pPr>
    <a:lvl2pPr marL="4572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2pPr>
    <a:lvl3pPr marL="9144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3pPr>
    <a:lvl4pPr marL="13716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4pPr>
    <a:lvl5pPr marL="18288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5pPr>
    <a:lvl6pPr marL="22860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6pPr>
    <a:lvl7pPr marL="27432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7pPr>
    <a:lvl8pPr marL="32004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8pPr>
    <a:lvl9pPr marL="36576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5" userDrawn="1">
          <p15:clr>
            <a:srgbClr val="A4A3A4"/>
          </p15:clr>
        </p15:guide>
        <p15:guide id="3" pos="537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AB3"/>
    <a:srgbClr val="C00000"/>
    <a:srgbClr val="F47954"/>
    <a:srgbClr val="AAD6A5"/>
    <a:srgbClr val="219BCB"/>
    <a:srgbClr val="8BC8E8"/>
    <a:srgbClr val="FFFFFF"/>
    <a:srgbClr val="FAAC63"/>
    <a:srgbClr val="F47650"/>
    <a:srgbClr val="D9EC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35" autoAdjust="0"/>
    <p:restoredTop sz="94719" autoAdjust="0"/>
  </p:normalViewPr>
  <p:slideViewPr>
    <p:cSldViewPr>
      <p:cViewPr varScale="1">
        <p:scale>
          <a:sx n="107" d="100"/>
          <a:sy n="107" d="100"/>
        </p:scale>
        <p:origin x="1920" y="108"/>
      </p:cViewPr>
      <p:guideLst>
        <p:guide orient="horz" pos="2160"/>
        <p:guide pos="385"/>
        <p:guide pos="537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2028" y="102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혜진 이" userId="140001eb6b867e4e" providerId="LiveId" clId="{8D15D823-840B-4F44-9764-EBAF119EAC10}"/>
    <pc:docChg chg="modSld">
      <pc:chgData name="혜진 이" userId="140001eb6b867e4e" providerId="LiveId" clId="{8D15D823-840B-4F44-9764-EBAF119EAC10}" dt="2025-02-26T12:45:45.355" v="5"/>
      <pc:docMkLst>
        <pc:docMk/>
      </pc:docMkLst>
      <pc:sldChg chg="modAnim">
        <pc:chgData name="혜진 이" userId="140001eb6b867e4e" providerId="LiveId" clId="{8D15D823-840B-4F44-9764-EBAF119EAC10}" dt="2025-02-26T12:45:39.420" v="3"/>
        <pc:sldMkLst>
          <pc:docMk/>
          <pc:sldMk cId="2242192035" sldId="623"/>
        </pc:sldMkLst>
      </pc:sldChg>
      <pc:sldChg chg="modAnim">
        <pc:chgData name="혜진 이" userId="140001eb6b867e4e" providerId="LiveId" clId="{8D15D823-840B-4F44-9764-EBAF119EAC10}" dt="2025-02-26T12:45:22.457" v="2"/>
        <pc:sldMkLst>
          <pc:docMk/>
          <pc:sldMk cId="1991158929" sldId="640"/>
        </pc:sldMkLst>
      </pc:sldChg>
      <pc:sldChg chg="modAnim">
        <pc:chgData name="혜진 이" userId="140001eb6b867e4e" providerId="LiveId" clId="{8D15D823-840B-4F44-9764-EBAF119EAC10}" dt="2025-02-26T12:45:42.040" v="4"/>
        <pc:sldMkLst>
          <pc:docMk/>
          <pc:sldMk cId="3406995657" sldId="655"/>
        </pc:sldMkLst>
      </pc:sldChg>
      <pc:sldChg chg="modAnim">
        <pc:chgData name="혜진 이" userId="140001eb6b867e4e" providerId="LiveId" clId="{8D15D823-840B-4F44-9764-EBAF119EAC10}" dt="2025-02-26T12:45:45.355" v="5"/>
        <pc:sldMkLst>
          <pc:docMk/>
          <pc:sldMk cId="206941799" sldId="656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BA6BA-82B2-4D68-BEE5-0C181791DF69}" type="datetimeFigureOut">
              <a:rPr lang="ko-KR" altLang="en-US" smtClean="0"/>
              <a:pPr/>
              <a:t>2025-03-04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88178-AEBB-4764-8FE2-03142E6FAD7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49240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ACDBEEC-06A8-4473-9A8B-AC190B9E0476}" type="datetimeFigureOut">
              <a:rPr lang="ko-KR" altLang="en-US"/>
              <a:pPr>
                <a:defRPr/>
              </a:pPr>
              <a:t>2025-03-04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201" y="3228705"/>
            <a:ext cx="7942238" cy="305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AEEF299-CA6B-448D-9BAE-7C11402C98E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4008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EEF299-CA6B-448D-9BAE-7C11402C98E9}" type="slidenum">
              <a:rPr lang="ko-KR" altLang="en-US" smtClean="0"/>
              <a:pPr>
                <a:defRPr/>
              </a:pPr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06414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EEF299-CA6B-448D-9BAE-7C11402C98E9}" type="slidenum">
              <a:rPr lang="ko-KR" altLang="en-US" smtClean="0"/>
              <a:pPr>
                <a:defRPr/>
              </a:pPr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39859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EEF299-CA6B-448D-9BAE-7C11402C98E9}" type="slidenum">
              <a:rPr lang="ko-KR" altLang="en-US" smtClean="0"/>
              <a:pPr>
                <a:defRPr/>
              </a:pPr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84362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EEF299-CA6B-448D-9BAE-7C11402C98E9}" type="slidenum">
              <a:rPr lang="ko-KR" altLang="en-US" smtClean="0"/>
              <a:pPr>
                <a:defRPr/>
              </a:pPr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10459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EEF299-CA6B-448D-9BAE-7C11402C98E9}" type="slidenum">
              <a:rPr lang="ko-KR" altLang="en-US" smtClean="0"/>
              <a:pPr>
                <a:defRPr/>
              </a:pPr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69326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EEF299-CA6B-448D-9BAE-7C11402C98E9}" type="slidenum">
              <a:rPr lang="ko-KR" altLang="en-US" smtClean="0"/>
              <a:pPr>
                <a:defRPr/>
              </a:pPr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939097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EEF299-CA6B-448D-9BAE-7C11402C98E9}" type="slidenum">
              <a:rPr lang="ko-KR" altLang="en-US" smtClean="0"/>
              <a:pPr>
                <a:defRPr/>
              </a:pPr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65924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EEF299-CA6B-448D-9BAE-7C11402C98E9}" type="slidenum">
              <a:rPr lang="ko-KR" altLang="en-US" smtClean="0"/>
              <a:pPr>
                <a:defRPr/>
              </a:pPr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05792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AEEF299-CA6B-448D-9BAE-7C11402C98E9}" type="slidenum">
              <a:rPr lang="ko-KR" altLang="en-US" smtClean="0"/>
              <a:pPr>
                <a:defRPr/>
              </a:pPr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89486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EEF299-CA6B-448D-9BAE-7C11402C98E9}" type="slidenum">
              <a:rPr lang="ko-KR" altLang="en-US" smtClean="0"/>
              <a:pPr>
                <a:defRPr/>
              </a:pPr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61484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EEF299-CA6B-448D-9BAE-7C11402C98E9}" type="slidenum">
              <a:rPr lang="ko-KR" altLang="en-US" smtClean="0"/>
              <a:pPr>
                <a:defRPr/>
              </a:pPr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30314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EEF299-CA6B-448D-9BAE-7C11402C98E9}" type="slidenum">
              <a:rPr lang="ko-KR" altLang="en-US" smtClean="0"/>
              <a:pPr>
                <a:defRPr/>
              </a:pPr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46441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EEF299-CA6B-448D-9BAE-7C11402C98E9}" type="slidenum">
              <a:rPr lang="ko-KR" altLang="en-US" smtClean="0"/>
              <a:pPr>
                <a:defRPr/>
              </a:pPr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3779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EEF299-CA6B-448D-9BAE-7C11402C98E9}" type="slidenum">
              <a:rPr lang="ko-KR" altLang="en-US" smtClean="0"/>
              <a:pPr>
                <a:defRPr/>
              </a:pPr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169112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EEF299-CA6B-448D-9BAE-7C11402C98E9}" type="slidenum">
              <a:rPr lang="ko-KR" altLang="en-US" smtClean="0"/>
              <a:pPr>
                <a:defRPr/>
              </a:pPr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13608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EEF299-CA6B-448D-9BAE-7C11402C98E9}" type="slidenum">
              <a:rPr lang="ko-KR" altLang="en-US" smtClean="0"/>
              <a:pPr>
                <a:defRPr/>
              </a:pPr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10091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EEF299-CA6B-448D-9BAE-7C11402C98E9}" type="slidenum">
              <a:rPr lang="ko-KR" altLang="en-US" smtClean="0"/>
              <a:pPr>
                <a:defRPr/>
              </a:pPr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65799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2F1DC1-DA34-4C38-9828-93CF3255BEBC}" type="datetime1">
              <a:rPr lang="ko-KR" altLang="en-US" smtClean="0"/>
              <a:pPr>
                <a:defRPr/>
              </a:pPr>
              <a:t>2025-03-04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059631-6384-4173-8EEA-BC909D6BF37F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4803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DCB30A-EF81-4974-9970-8BEA1E7CB7CF}" type="datetime1">
              <a:rPr lang="ko-KR" altLang="en-US" smtClean="0"/>
              <a:pPr>
                <a:defRPr/>
              </a:pPr>
              <a:t>2025-03-04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E9AEBF-E077-482A-9881-EF889F97FF82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7779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A692AD-260F-4B17-9B9E-A2B59FD3DE16}" type="datetime1">
              <a:rPr lang="ko-KR" altLang="en-US" smtClean="0"/>
              <a:pPr>
                <a:defRPr/>
              </a:pPr>
              <a:t>2025-03-04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FBD364-A8A6-418A-9299-CA62EC010D8E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2563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D3C0A-B0FC-4225-9C50-1D8D4595A2D1}" type="datetime1">
              <a:rPr lang="ko-KR" altLang="en-US" smtClean="0"/>
              <a:pPr>
                <a:defRPr/>
              </a:pPr>
              <a:t>2025-03-04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70C36-3B88-4FB2-A31F-9DDD5E8171D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7" name="그림 6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5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12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9B9FCD-7A5F-445E-9BA7-7D235E81429E}" type="datetime1">
              <a:rPr lang="ko-KR" altLang="en-US" smtClean="0"/>
              <a:pPr>
                <a:defRPr/>
              </a:pPr>
              <a:t>2025-03-04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055753-7768-497C-B249-D4816981026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77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E1A08A-DD17-419F-A1B2-9D85C8A66ECE}" type="datetime1">
              <a:rPr lang="ko-KR" altLang="en-US" smtClean="0"/>
              <a:pPr>
                <a:defRPr/>
              </a:pPr>
              <a:t>2025-03-04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6C6491-3F12-4B5D-9D6F-46F41E7583A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537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C065E3-B7EE-4FF4-B1DF-0B0E8C1937DD}" type="datetime1">
              <a:rPr lang="ko-KR" altLang="en-US" smtClean="0"/>
              <a:pPr>
                <a:defRPr/>
              </a:pPr>
              <a:t>2025-03-04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BB6A0-C98C-483C-BD33-7C696FB87E2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90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4F278-3F83-44A1-AC42-94DE226EC5CA}" type="datetime1">
              <a:rPr lang="ko-KR" altLang="en-US" smtClean="0"/>
              <a:pPr>
                <a:defRPr/>
              </a:pPr>
              <a:t>2025-03-04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112F15-30F4-43FF-94D5-75A2B7B91C9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63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1654E1-3ADE-4DE6-9461-DA702C80AEC5}" type="datetime1">
              <a:rPr lang="ko-KR" altLang="en-US" smtClean="0"/>
              <a:pPr>
                <a:defRPr/>
              </a:pPr>
              <a:t>2025-03-04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872E1C-FC34-4AC9-829C-BC5D21E93638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4854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82A6D5-7DE7-49E2-9C61-B7B0F19FD0A7}" type="datetime1">
              <a:rPr lang="ko-KR" altLang="en-US" smtClean="0"/>
              <a:pPr>
                <a:defRPr/>
              </a:pPr>
              <a:t>2025-03-04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3A7DE-2910-4C49-8F68-2A1425EB3545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8065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04FCF5-F5C7-4336-81C1-A45EDF2C861E}" type="datetime1">
              <a:rPr lang="ko-KR" altLang="en-US" smtClean="0"/>
              <a:pPr>
                <a:defRPr/>
              </a:pPr>
              <a:t>2025-03-04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E8922-007C-421A-8F40-A7436522F49D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5214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8D8BAFA7-09FE-46CC-AA33-245A161EB404}" type="datetime1">
              <a:rPr lang="ko-KR" altLang="en-US" smtClean="0"/>
              <a:pPr>
                <a:defRPr/>
              </a:pPr>
              <a:t>2025-03-04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D8AFD25-C6EC-49E7-BD57-515432D928A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918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B32C3564-4019-03CF-05C6-982C25342C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196BB05-569B-EA99-1574-2D92C0744A54}"/>
              </a:ext>
            </a:extLst>
          </p:cNvPr>
          <p:cNvSpPr txBox="1"/>
          <p:nvPr/>
        </p:nvSpPr>
        <p:spPr>
          <a:xfrm>
            <a:off x="611188" y="54868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  <a:cs typeface="+mn-cs"/>
              </a:rPr>
              <a:t>고등학교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97BECED-14A3-8B6C-F966-AD07D04339C8}"/>
              </a:ext>
            </a:extLst>
          </p:cNvPr>
          <p:cNvSpPr txBox="1"/>
          <p:nvPr/>
        </p:nvSpPr>
        <p:spPr>
          <a:xfrm>
            <a:off x="899592" y="1556792"/>
            <a:ext cx="780213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Y헤드라인M" panose="02030600000101010101" pitchFamily="18" charset="-127"/>
                <a:ea typeface="HY헤드라인M" panose="02030600000101010101" pitchFamily="18" charset="-127"/>
                <a:cs typeface="+mn-cs"/>
              </a:rPr>
              <a:t>성공적인 직업 생활 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D5329AAB-6F8D-5CAC-D935-4313679456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56" y="2483657"/>
            <a:ext cx="4365104" cy="436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9034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395536" y="1108805"/>
            <a:ext cx="648072" cy="43204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pc="-300" dirty="0">
                <a:effectLst/>
                <a:latin typeface="+mn-ea"/>
              </a:rPr>
              <a:t>02</a:t>
            </a:r>
            <a:endParaRPr lang="ko-KR" altLang="en-US" sz="3200" b="1" spc="-300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063326" y="1032442"/>
            <a:ext cx="44710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3200" b="1" spc="-150" dirty="0">
                <a:solidFill>
                  <a:schemeClr val="accent6">
                    <a:lumMod val="75000"/>
                  </a:schemeClr>
                </a:solidFill>
                <a:effectLst/>
                <a:latin typeface="맑은 고딕"/>
                <a:ea typeface="맑은 고딕"/>
              </a:rPr>
              <a:t>생애 발달의 과정과 과업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593538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1.</a:t>
            </a:r>
            <a:r>
              <a:rPr lang="ko-KR" altLang="en-US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생애 발달의 개념과 과정</a:t>
            </a:r>
            <a:endParaRPr lang="en-US" altLang="ko-KR" dirty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DA4B981C-4474-48C5-89E6-14DEDA576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1700808"/>
            <a:ext cx="8392696" cy="4458322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FD20911E-8B1A-4D8B-9578-6FAB7AFD77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3728" y="6242721"/>
            <a:ext cx="5055024" cy="426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5160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395536" y="1108805"/>
            <a:ext cx="648072" cy="43204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pc="-300" dirty="0">
                <a:effectLst/>
                <a:latin typeface="+mn-ea"/>
              </a:rPr>
              <a:t>02</a:t>
            </a:r>
            <a:endParaRPr lang="ko-KR" altLang="en-US" sz="3200" b="1" spc="-300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063326" y="1032442"/>
            <a:ext cx="44710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3200" b="1" spc="-150" dirty="0">
                <a:solidFill>
                  <a:schemeClr val="accent6">
                    <a:lumMod val="75000"/>
                  </a:schemeClr>
                </a:solidFill>
                <a:effectLst/>
                <a:latin typeface="맑은 고딕"/>
                <a:ea typeface="맑은 고딕"/>
              </a:rPr>
              <a:t>생애 발달의 과정과 과업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593538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1.</a:t>
            </a:r>
            <a:r>
              <a:rPr lang="ko-KR" altLang="en-US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생애 발달의 개념과 과정</a:t>
            </a:r>
            <a:endParaRPr lang="en-US" altLang="ko-KR" dirty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228E8238-084A-4B56-8E9E-6B294901B2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326" y="1617217"/>
            <a:ext cx="6516009" cy="962159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6B949A6D-37F7-4D0B-B39A-6B3565EE35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310" y="2613657"/>
            <a:ext cx="8097380" cy="405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4190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-440" y="142563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29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5220072" y="289146"/>
            <a:ext cx="2583907" cy="44267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CACACB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algn="just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000" b="1" spc="-150" dirty="0">
                <a:solidFill>
                  <a:srgbClr val="005AAA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내 삶의 에피소드 찾기</a:t>
            </a:r>
            <a:endParaRPr kumimoji="0" lang="ko-KR" altLang="en-US" sz="2000" b="1" i="0" strike="noStrike" kern="1200" cap="none" spc="-150" normalizeH="0" noProof="0" dirty="0">
              <a:ln>
                <a:noFill/>
              </a:ln>
              <a:solidFill>
                <a:srgbClr val="005AAA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224267" y="184954"/>
            <a:ext cx="3051589" cy="515162"/>
          </a:xfrm>
          <a:prstGeom prst="roundRect">
            <a:avLst>
              <a:gd name="adj" fmla="val 42770"/>
            </a:avLst>
          </a:prstGeom>
          <a:solidFill>
            <a:srgbClr val="66C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400" b="1" dirty="0">
                <a:effectLst/>
                <a:latin typeface="+mj-ea"/>
                <a:ea typeface="+mj-ea"/>
              </a:rPr>
              <a:t>생각을 키우는 탐구</a:t>
            </a: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324323" y="989693"/>
            <a:ext cx="8532359" cy="707886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kumimoji="0" lang="ko-KR" altLang="en-US" sz="2000" b="1" spc="-300" dirty="0">
                <a:solidFill>
                  <a:srgbClr val="00B050"/>
                </a:solidFill>
                <a:effectLst/>
                <a:latin typeface="맑은 고딕" pitchFamily="50" charset="-127"/>
                <a:ea typeface="맑은 고딕" pitchFamily="50" charset="-127"/>
                <a:sym typeface="Wingdings" panose="05000000000000000000" pitchFamily="2" charset="2"/>
              </a:rPr>
              <a:t></a:t>
            </a:r>
            <a:r>
              <a:rPr lang="en-US" altLang="ko-KR" sz="2000" b="1" spc="-300" dirty="0">
                <a:effectLst/>
                <a:latin typeface="맑은 고딕" pitchFamily="50" charset="-127"/>
                <a:sym typeface="Wingdings" panose="05000000000000000000" pitchFamily="2" charset="2"/>
              </a:rPr>
              <a:t> </a:t>
            </a:r>
            <a:r>
              <a:rPr lang="en-US" altLang="ko-KR" sz="2000" spc="-300" dirty="0">
                <a:latin typeface="맑은 고딕" pitchFamily="50" charset="-127"/>
                <a:sym typeface="Wingdings" panose="05000000000000000000" pitchFamily="2" charset="2"/>
              </a:rPr>
              <a:t> </a:t>
            </a:r>
            <a:r>
              <a:rPr lang="ko-KR" altLang="en-US" sz="2000" b="1" dirty="0">
                <a:effectLst/>
              </a:rPr>
              <a:t>지금까지 살아오면서 기억에 남는 사건이나 일 등을 떠올려 보고</a:t>
            </a:r>
            <a:r>
              <a:rPr lang="en-US" altLang="ko-KR" sz="2000" b="1" dirty="0">
                <a:effectLst/>
              </a:rPr>
              <a:t>, </a:t>
            </a:r>
            <a:r>
              <a:rPr lang="ko-KR" altLang="en-US" sz="2000" b="1" dirty="0">
                <a:effectLst/>
              </a:rPr>
              <a:t>그 사건이나 일이 나에게 주었던 느낌과 영향</a:t>
            </a:r>
            <a:r>
              <a:rPr lang="en-US" altLang="ko-KR" sz="2000" b="1" dirty="0">
                <a:effectLst/>
              </a:rPr>
              <a:t>(</a:t>
            </a:r>
            <a:r>
              <a:rPr lang="ko-KR" altLang="en-US" sz="2000" b="1" dirty="0">
                <a:effectLst/>
              </a:rPr>
              <a:t>결과</a:t>
            </a:r>
            <a:r>
              <a:rPr lang="en-US" altLang="ko-KR" sz="2000" b="1" dirty="0">
                <a:effectLst/>
              </a:rPr>
              <a:t>)</a:t>
            </a:r>
            <a:r>
              <a:rPr lang="ko-KR" altLang="en-US" sz="2000" b="1" dirty="0">
                <a:effectLst/>
              </a:rPr>
              <a:t>을 적어 보자</a:t>
            </a:r>
            <a:r>
              <a:rPr lang="en-US" altLang="ko-KR" sz="2000" b="1" dirty="0">
                <a:effectLst/>
              </a:rPr>
              <a:t>.</a:t>
            </a:r>
            <a:endParaRPr kumimoji="0" lang="en-US" altLang="ko-KR" sz="2000" b="1" spc="-3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C996C2A9-F994-4B37-B566-A34A3E6CB4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59" y="1829772"/>
            <a:ext cx="3238272" cy="216990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F6EC81E-A797-254B-EBE2-CE6C65A61C5B}"/>
              </a:ext>
            </a:extLst>
          </p:cNvPr>
          <p:cNvSpPr txBox="1"/>
          <p:nvPr/>
        </p:nvSpPr>
        <p:spPr>
          <a:xfrm>
            <a:off x="3923928" y="2639900"/>
            <a:ext cx="45365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2800" dirty="0">
                <a:solidFill>
                  <a:srgbClr val="007AB3"/>
                </a:solidFill>
              </a:rPr>
              <a:t>시기</a:t>
            </a:r>
            <a:r>
              <a:rPr lang="en-US" altLang="ko-KR" sz="2800" dirty="0">
                <a:solidFill>
                  <a:srgbClr val="007AB3"/>
                </a:solidFill>
              </a:rPr>
              <a:t>: </a:t>
            </a:r>
            <a:r>
              <a:rPr lang="ko-KR" altLang="en-US" sz="2800" dirty="0">
                <a:solidFill>
                  <a:srgbClr val="007AB3"/>
                </a:solidFill>
              </a:rPr>
              <a:t>중학교 때 가족 여행</a:t>
            </a:r>
            <a:r>
              <a:rPr lang="en-US" altLang="ko-KR" sz="2800" dirty="0">
                <a:solidFill>
                  <a:srgbClr val="FF0000"/>
                </a:solidFill>
              </a:rPr>
              <a:t>→</a:t>
            </a:r>
            <a:r>
              <a:rPr lang="ko-KR" altLang="en-US" sz="2800" dirty="0">
                <a:solidFill>
                  <a:srgbClr val="FF0000"/>
                </a:solidFill>
              </a:rPr>
              <a:t>가족 간의 유대감과 행복을 느낄 수 있었음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765207A-9AF7-A8FB-FA2B-FBAB2925C18D}"/>
              </a:ext>
            </a:extLst>
          </p:cNvPr>
          <p:cNvSpPr txBox="1"/>
          <p:nvPr/>
        </p:nvSpPr>
        <p:spPr>
          <a:xfrm>
            <a:off x="683568" y="4523837"/>
            <a:ext cx="655272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2800" dirty="0">
                <a:solidFill>
                  <a:srgbClr val="007AB3"/>
                </a:solidFill>
              </a:rPr>
              <a:t>시기</a:t>
            </a:r>
            <a:r>
              <a:rPr lang="en-US" altLang="ko-KR" sz="2800" dirty="0">
                <a:solidFill>
                  <a:srgbClr val="007AB3"/>
                </a:solidFill>
              </a:rPr>
              <a:t>: </a:t>
            </a:r>
            <a:r>
              <a:rPr lang="ko-KR" altLang="en-US" sz="2800" dirty="0">
                <a:solidFill>
                  <a:srgbClr val="007AB3"/>
                </a:solidFill>
              </a:rPr>
              <a:t>고등학교  축제 때 동아리 활동</a:t>
            </a:r>
            <a:endParaRPr lang="en-US" altLang="ko-KR" sz="2800" dirty="0">
              <a:solidFill>
                <a:srgbClr val="007AB3"/>
              </a:solidFill>
            </a:endParaRPr>
          </a:p>
          <a:p>
            <a:pPr algn="just"/>
            <a:r>
              <a:rPr lang="en-US" altLang="ko-KR" sz="280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→</a:t>
            </a:r>
            <a:r>
              <a:rPr lang="ko-KR" altLang="en-US" sz="2800" dirty="0">
                <a:solidFill>
                  <a:srgbClr val="FF0000"/>
                </a:solidFill>
              </a:rPr>
              <a:t>친구들과 우정을 느낄 수 있었고 협동 의식을 키울 수 있었음</a:t>
            </a:r>
          </a:p>
        </p:txBody>
      </p:sp>
      <p:sp>
        <p:nvSpPr>
          <p:cNvPr id="11" name="모서리가 둥근 직사각형 8">
            <a:extLst>
              <a:ext uri="{FF2B5EF4-FFF2-40B4-BE49-F238E27FC236}">
                <a16:creationId xmlns:a16="http://schemas.microsoft.com/office/drawing/2014/main" id="{6D874D3D-75B5-1EFB-10E5-1B68465A6095}"/>
              </a:ext>
            </a:extLst>
          </p:cNvPr>
          <p:cNvSpPr/>
          <p:nvPr/>
        </p:nvSpPr>
        <p:spPr>
          <a:xfrm>
            <a:off x="7092280" y="1994445"/>
            <a:ext cx="1191298" cy="395984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예시답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endParaRPr kumimoji="0" lang="ko-KR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1158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30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741741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2. </a:t>
            </a:r>
            <a:r>
              <a:rPr lang="ko-KR" altLang="en-US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생애 발달 과정에서 필요한 준비</a:t>
            </a:r>
            <a:endParaRPr lang="en-US" altLang="ko-KR" dirty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AECEF40-A47D-41D4-8630-7920964DCDAB}"/>
              </a:ext>
            </a:extLst>
          </p:cNvPr>
          <p:cNvSpPr txBox="1"/>
          <p:nvPr/>
        </p:nvSpPr>
        <p:spPr>
          <a:xfrm>
            <a:off x="1125408" y="1248724"/>
            <a:ext cx="5750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800" b="1" dirty="0">
                <a:effectLst/>
              </a:rPr>
              <a:t>직업적 성공을 위해 나는 어떤 준비를 해야 할까</a:t>
            </a:r>
            <a:r>
              <a:rPr lang="en-US" altLang="ko-KR" sz="1800" b="1" dirty="0">
                <a:effectLst/>
              </a:rPr>
              <a:t>?</a:t>
            </a:r>
          </a:p>
        </p:txBody>
      </p:sp>
      <p:sp>
        <p:nvSpPr>
          <p:cNvPr id="17" name="모서리가 둥근 직사각형 8">
            <a:extLst>
              <a:ext uri="{FF2B5EF4-FFF2-40B4-BE49-F238E27FC236}">
                <a16:creationId xmlns:a16="http://schemas.microsoft.com/office/drawing/2014/main" id="{643E49A2-853A-4745-BC8E-02C49D0C0890}"/>
              </a:ext>
            </a:extLst>
          </p:cNvPr>
          <p:cNvSpPr/>
          <p:nvPr/>
        </p:nvSpPr>
        <p:spPr>
          <a:xfrm>
            <a:off x="699987" y="1892590"/>
            <a:ext cx="1191298" cy="395984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예시답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endParaRPr kumimoji="0" lang="ko-KR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96821D1B-C6BE-46DD-8FE7-7CF540EA7C10}"/>
              </a:ext>
            </a:extLst>
          </p:cNvPr>
          <p:cNvSpPr/>
          <p:nvPr/>
        </p:nvSpPr>
        <p:spPr>
          <a:xfrm>
            <a:off x="411955" y="1141773"/>
            <a:ext cx="576064" cy="524090"/>
          </a:xfrm>
          <a:prstGeom prst="ellipse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dirty="0">
                <a:solidFill>
                  <a:schemeClr val="bg1"/>
                </a:solidFill>
                <a:effectLst/>
                <a:latin typeface="+mn-ea"/>
              </a:rPr>
              <a:t>?</a:t>
            </a:r>
            <a:endParaRPr lang="ko-KR" altLang="en-US" sz="2000" b="1" dirty="0"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19" name="텍스트 개체 틀 7">
            <a:extLst>
              <a:ext uri="{FF2B5EF4-FFF2-40B4-BE49-F238E27FC236}">
                <a16:creationId xmlns:a16="http://schemas.microsoft.com/office/drawing/2014/main" id="{1ABEF0BB-4FA9-49F9-B780-57826CA525CF}"/>
              </a:ext>
            </a:extLst>
          </p:cNvPr>
          <p:cNvSpPr txBox="1">
            <a:spLocks/>
          </p:cNvSpPr>
          <p:nvPr/>
        </p:nvSpPr>
        <p:spPr>
          <a:xfrm>
            <a:off x="545550" y="2564977"/>
            <a:ext cx="8280920" cy="36988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179388" indent="-179388">
              <a:lnSpc>
                <a:spcPts val="4000"/>
              </a:lnSpc>
              <a:spcBef>
                <a:spcPts val="6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0" sz="3000" b="1" spc="-120">
                <a:solidFill>
                  <a:srgbClr val="C00000"/>
                </a:solidFill>
                <a:effectLst/>
                <a:latin typeface="맑은 고딕" pitchFamily="50" charset="-127"/>
                <a:ea typeface="맑은 고딕" pitchFamily="50" charset="-127"/>
              </a:defRPr>
            </a:lvl1pPr>
          </a:lstStyle>
          <a:p>
            <a:pPr marL="0" indent="0">
              <a:buNone/>
            </a:pPr>
            <a:r>
              <a:rPr lang="ko-KR" altLang="en-US" sz="2400" i="1" dirty="0">
                <a:solidFill>
                  <a:srgbClr val="007AB3"/>
                </a:solidFill>
              </a:rPr>
              <a:t>현재 자신의 위치</a:t>
            </a:r>
            <a:r>
              <a:rPr lang="en-US" altLang="ko-KR" sz="2400" i="1" dirty="0">
                <a:solidFill>
                  <a:srgbClr val="007AB3"/>
                </a:solidFill>
              </a:rPr>
              <a:t>, </a:t>
            </a:r>
            <a:r>
              <a:rPr lang="ko-KR" altLang="en-US" sz="2400" i="1" dirty="0">
                <a:solidFill>
                  <a:srgbClr val="007AB3"/>
                </a:solidFill>
              </a:rPr>
              <a:t>청소년기에서 성공적인 직업 생활</a:t>
            </a:r>
            <a:r>
              <a:rPr lang="en-US" altLang="ko-KR" sz="2400" i="1" dirty="0">
                <a:solidFill>
                  <a:srgbClr val="007AB3"/>
                </a:solidFill>
              </a:rPr>
              <a:t>, </a:t>
            </a:r>
            <a:r>
              <a:rPr lang="ko-KR" altLang="en-US" sz="2400" i="1" dirty="0">
                <a:solidFill>
                  <a:srgbClr val="007AB3"/>
                </a:solidFill>
              </a:rPr>
              <a:t>즉 행복한 삶을 준비하기 위해 어떤 준비를 </a:t>
            </a:r>
            <a:r>
              <a:rPr lang="ko-KR" altLang="en-US" sz="2400" i="1" dirty="0" err="1">
                <a:solidFill>
                  <a:srgbClr val="007AB3"/>
                </a:solidFill>
              </a:rPr>
              <a:t>해야할</a:t>
            </a:r>
            <a:r>
              <a:rPr lang="ko-KR" altLang="en-US" sz="2400" i="1" dirty="0">
                <a:solidFill>
                  <a:srgbClr val="007AB3"/>
                </a:solidFill>
              </a:rPr>
              <a:t> 지 자신의 의견을 이야기 하자</a:t>
            </a:r>
            <a:r>
              <a:rPr lang="en-US" altLang="ko-KR" sz="2400" i="1" dirty="0">
                <a:solidFill>
                  <a:srgbClr val="007AB3"/>
                </a:solidFill>
              </a:rPr>
              <a:t>.</a:t>
            </a:r>
            <a:endParaRPr lang="ko-KR" altLang="en-US" sz="2400" i="1" dirty="0">
              <a:solidFill>
                <a:srgbClr val="007AB3"/>
              </a:solidFill>
            </a:endParaRPr>
          </a:p>
          <a:p>
            <a:pPr marL="0" indent="0">
              <a:buNone/>
            </a:pPr>
            <a:r>
              <a:rPr lang="ko-KR" altLang="en-US" sz="2400" dirty="0" err="1"/>
              <a:t>호텔리어를</a:t>
            </a:r>
            <a:r>
              <a:rPr lang="ko-KR" altLang="en-US" sz="2400" dirty="0"/>
              <a:t> 미래 직업으로 선택하였다면</a:t>
            </a:r>
            <a:r>
              <a:rPr lang="en-US" altLang="ko-KR" sz="2400" dirty="0"/>
              <a:t>, </a:t>
            </a:r>
            <a:r>
              <a:rPr lang="ko-KR" altLang="en-US" sz="2400" dirty="0"/>
              <a:t>다양한 국제 비즈니스와 외국어</a:t>
            </a:r>
            <a:r>
              <a:rPr lang="en-US" altLang="ko-KR" sz="2400" dirty="0"/>
              <a:t>, </a:t>
            </a:r>
            <a:r>
              <a:rPr lang="ko-KR" altLang="en-US" sz="2400" dirty="0"/>
              <a:t>호텔 서비스 매너를 공부하면서 외국어 자격증과 매너 자격증 취득을 준비한다</a:t>
            </a:r>
            <a:r>
              <a:rPr lang="en-US" altLang="ko-KR" sz="2400" dirty="0"/>
              <a:t>. </a:t>
            </a:r>
            <a:r>
              <a:rPr lang="ko-KR" altLang="en-US" sz="2400" dirty="0"/>
              <a:t>또한</a:t>
            </a:r>
            <a:r>
              <a:rPr lang="en-US" altLang="ko-KR" sz="2400" dirty="0"/>
              <a:t>, </a:t>
            </a:r>
            <a:r>
              <a:rPr lang="ko-KR" altLang="en-US" sz="2400" dirty="0"/>
              <a:t>대학의 호텔경영학과에 들어가기 위한 성적관리도 함께 준비한다</a:t>
            </a:r>
            <a:r>
              <a:rPr lang="en-US" altLang="ko-KR" sz="2400" dirty="0"/>
              <a:t>.</a:t>
            </a: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148705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395536" y="1108805"/>
            <a:ext cx="648072" cy="43204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pc="-300" dirty="0">
                <a:effectLst/>
                <a:latin typeface="+mn-ea"/>
              </a:rPr>
              <a:t>01</a:t>
            </a:r>
            <a:endParaRPr lang="ko-KR" altLang="en-US" sz="3200" b="1" spc="-300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063326" y="1032442"/>
            <a:ext cx="4228754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3200" b="1" spc="-150" dirty="0">
                <a:solidFill>
                  <a:schemeClr val="accent6">
                    <a:lumMod val="75000"/>
                  </a:schemeClr>
                </a:solidFill>
                <a:effectLst/>
                <a:latin typeface="맑은 고딕"/>
                <a:ea typeface="맑은 고딕"/>
              </a:rPr>
              <a:t>직업적 성공 준비 요소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30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741741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2. </a:t>
            </a:r>
            <a:r>
              <a:rPr lang="ko-KR" altLang="en-US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생애 발달 과정에서 필요한 준비</a:t>
            </a:r>
            <a:endParaRPr lang="en-US" altLang="ko-KR" dirty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8230AA7A-FC43-44FC-96E3-888184DC9776}"/>
              </a:ext>
            </a:extLst>
          </p:cNvPr>
          <p:cNvSpPr/>
          <p:nvPr/>
        </p:nvSpPr>
        <p:spPr>
          <a:xfrm>
            <a:off x="516636" y="1820553"/>
            <a:ext cx="782235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200" b="1" spc="-160" dirty="0">
                <a:effectLst/>
                <a:latin typeface="맑은 고딕" pitchFamily="50" charset="-127"/>
                <a:ea typeface="맑은 고딕" pitchFamily="50" charset="-127"/>
              </a:rPr>
              <a:t>자신이 원하는 직장을 선택하고</a:t>
            </a:r>
            <a:r>
              <a:rPr kumimoji="0" lang="en-US" altLang="ko-KR" sz="2200" b="1" spc="-160" dirty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200" b="1" spc="-160" dirty="0">
                <a:effectLst/>
                <a:latin typeface="맑은 고딕" pitchFamily="50" charset="-127"/>
                <a:ea typeface="맑은 고딕" pitchFamily="50" charset="-127"/>
              </a:rPr>
              <a:t>직업적 성공을 위해 각 생애 발달 과정에서 준비해야 할 것들을 알아보자</a:t>
            </a:r>
            <a:r>
              <a:rPr kumimoji="0" lang="en-US" altLang="ko-KR" sz="2200" b="1" spc="-160" dirty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ko-KR" altLang="en-US" sz="2200" b="1" spc="-16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703B0F66-9196-40BC-B85A-466969DE29E3}"/>
              </a:ext>
            </a:extLst>
          </p:cNvPr>
          <p:cNvGrpSpPr/>
          <p:nvPr/>
        </p:nvGrpSpPr>
        <p:grpSpPr>
          <a:xfrm>
            <a:off x="520991" y="2869694"/>
            <a:ext cx="5059122" cy="523220"/>
            <a:chOff x="520990" y="2546418"/>
            <a:chExt cx="5059122" cy="523220"/>
          </a:xfrm>
        </p:grpSpPr>
        <p:sp>
          <p:nvSpPr>
            <p:cNvPr id="13" name="모서리가 둥근 직사각형 13">
              <a:extLst>
                <a:ext uri="{FF2B5EF4-FFF2-40B4-BE49-F238E27FC236}">
                  <a16:creationId xmlns:a16="http://schemas.microsoft.com/office/drawing/2014/main" id="{8F1C479C-7372-4881-9DBE-38CC2C2E0CB0}"/>
                </a:ext>
              </a:extLst>
            </p:cNvPr>
            <p:cNvSpPr/>
            <p:nvPr/>
          </p:nvSpPr>
          <p:spPr>
            <a:xfrm>
              <a:off x="520990" y="2681355"/>
              <a:ext cx="180000" cy="180001"/>
            </a:xfrm>
            <a:prstGeom prst="roundRect">
              <a:avLst/>
            </a:prstGeom>
            <a:gradFill rotWithShape="1">
              <a:gsLst>
                <a:gs pos="0">
                  <a:srgbClr val="4BACC6">
                    <a:shade val="51000"/>
                    <a:satMod val="130000"/>
                  </a:srgbClr>
                </a:gs>
                <a:gs pos="80000">
                  <a:srgbClr val="4BACC6">
                    <a:shade val="93000"/>
                    <a:satMod val="130000"/>
                  </a:srgbClr>
                </a:gs>
                <a:gs pos="100000">
                  <a:srgbClr val="4BACC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BACC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4" name="텍스트 개체 틀 7">
              <a:extLst>
                <a:ext uri="{FF2B5EF4-FFF2-40B4-BE49-F238E27FC236}">
                  <a16:creationId xmlns:a16="http://schemas.microsoft.com/office/drawing/2014/main" id="{8139A208-4B9C-4CBA-AF3A-77C8442F8351}"/>
                </a:ext>
              </a:extLst>
            </p:cNvPr>
            <p:cNvSpPr txBox="1">
              <a:spLocks/>
            </p:cNvSpPr>
            <p:nvPr/>
          </p:nvSpPr>
          <p:spPr>
            <a:xfrm>
              <a:off x="735676" y="2546418"/>
              <a:ext cx="4844436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marL="284163" indent="-28416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kumimoji="0" lang="ko-KR" altLang="en-US" sz="2800" b="1" spc="-150" dirty="0">
                  <a:effectLst/>
                  <a:latin typeface="맑은 고딕"/>
                  <a:ea typeface="맑은 고딕"/>
                </a:rPr>
                <a:t>청소년기</a:t>
              </a:r>
              <a:r>
                <a:rPr kumimoji="0" lang="en-US" altLang="ko-KR" sz="2800" b="1" spc="-150" dirty="0">
                  <a:effectLst/>
                  <a:latin typeface="맑은 고딕"/>
                  <a:ea typeface="맑은 고딕"/>
                </a:rPr>
                <a:t>(14~19</a:t>
              </a:r>
              <a:r>
                <a:rPr kumimoji="0" lang="ko-KR" altLang="en-US" sz="2800" b="1" spc="-150" dirty="0">
                  <a:effectLst/>
                  <a:latin typeface="맑은 고딕"/>
                  <a:ea typeface="맑은 고딕"/>
                </a:rPr>
                <a:t>세</a:t>
              </a:r>
              <a:r>
                <a:rPr kumimoji="0" lang="en-US" altLang="ko-KR" sz="2800" b="1" spc="-150" dirty="0">
                  <a:effectLst/>
                  <a:latin typeface="맑은 고딕"/>
                  <a:ea typeface="맑은 고딕"/>
                </a:rPr>
                <a:t>) </a:t>
              </a:r>
              <a:r>
                <a:rPr kumimoji="0" lang="ko-KR" altLang="en-US" sz="2800" b="1" spc="-150" dirty="0">
                  <a:effectLst/>
                  <a:latin typeface="맑은 고딕"/>
                  <a:ea typeface="맑은 고딕"/>
                </a:rPr>
                <a:t>특징</a:t>
              </a:r>
            </a:p>
          </p:txBody>
        </p:sp>
      </p:grpSp>
      <p:sp>
        <p:nvSpPr>
          <p:cNvPr id="15" name="텍스트 개체 틀 7">
            <a:extLst>
              <a:ext uri="{FF2B5EF4-FFF2-40B4-BE49-F238E27FC236}">
                <a16:creationId xmlns:a16="http://schemas.microsoft.com/office/drawing/2014/main" id="{BC22E8A0-AE98-4411-8F94-3869C32842DE}"/>
              </a:ext>
            </a:extLst>
          </p:cNvPr>
          <p:cNvSpPr txBox="1">
            <a:spLocks/>
          </p:cNvSpPr>
          <p:nvPr/>
        </p:nvSpPr>
        <p:spPr>
          <a:xfrm>
            <a:off x="520991" y="3789040"/>
            <a:ext cx="8011449" cy="1831207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180000" indent="-180000" algn="just">
              <a:lnSpc>
                <a:spcPct val="12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kumimoji="0" sz="3000" spc="-160">
                <a:effectLst/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buFont typeface="Wingdings" panose="05000000000000000000" pitchFamily="2" charset="2"/>
              <a:buChar char="ü"/>
            </a:pPr>
            <a:r>
              <a:rPr lang="ko-KR" altLang="en-US" sz="2200" b="1" dirty="0"/>
              <a:t>아동기에서 성년기로 옮겨가는 과도기로 여러 가지 발달적 특성을 보임</a:t>
            </a:r>
            <a:endParaRPr lang="en-US" altLang="ko-KR" sz="2200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ko-KR" altLang="en-US" sz="2200" b="1" dirty="0"/>
              <a:t>청소년기를 인간발달 과정의 특징적인 한 시기로 분류되는 추세</a:t>
            </a:r>
          </a:p>
          <a:p>
            <a:pPr marL="0" indent="0">
              <a:buNone/>
            </a:pPr>
            <a:endParaRPr lang="en-US" altLang="ko-KR" sz="2200" b="1" dirty="0"/>
          </a:p>
        </p:txBody>
      </p:sp>
    </p:spTree>
    <p:extLst>
      <p:ext uri="{BB962C8B-B14F-4D97-AF65-F5344CB8AC3E}">
        <p14:creationId xmlns:p14="http://schemas.microsoft.com/office/powerpoint/2010/main" val="31741321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395536" y="1108805"/>
            <a:ext cx="648072" cy="43204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pc="-300" dirty="0">
                <a:effectLst/>
                <a:latin typeface="+mn-ea"/>
              </a:rPr>
              <a:t>01</a:t>
            </a:r>
            <a:endParaRPr lang="ko-KR" altLang="en-US" sz="3200" b="1" spc="-300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063326" y="1032442"/>
            <a:ext cx="4228754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3200" b="1" spc="-150" dirty="0">
                <a:solidFill>
                  <a:schemeClr val="accent6">
                    <a:lumMod val="75000"/>
                  </a:schemeClr>
                </a:solidFill>
                <a:effectLst/>
                <a:latin typeface="맑은 고딕"/>
                <a:ea typeface="맑은 고딕"/>
              </a:rPr>
              <a:t>직업적 성공 준비요소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30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741741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2. </a:t>
            </a:r>
            <a:r>
              <a:rPr lang="ko-KR" altLang="en-US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생애 발달 과정에서 필요한 준비</a:t>
            </a:r>
            <a:endParaRPr lang="en-US" altLang="ko-KR" dirty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텍스트 개체 틀 7">
            <a:extLst>
              <a:ext uri="{FF2B5EF4-FFF2-40B4-BE49-F238E27FC236}">
                <a16:creationId xmlns:a16="http://schemas.microsoft.com/office/drawing/2014/main" id="{7C30134E-B627-4005-B356-ED76F48D9264}"/>
              </a:ext>
            </a:extLst>
          </p:cNvPr>
          <p:cNvSpPr txBox="1">
            <a:spLocks/>
          </p:cNvSpPr>
          <p:nvPr/>
        </p:nvSpPr>
        <p:spPr>
          <a:xfrm>
            <a:off x="611238" y="2573727"/>
            <a:ext cx="8011449" cy="3610155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180000" indent="-180000" algn="just">
              <a:lnSpc>
                <a:spcPct val="12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kumimoji="0" sz="3000" spc="-160">
                <a:effectLst/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buFont typeface="Wingdings" panose="05000000000000000000" pitchFamily="2" charset="2"/>
              <a:buChar char="ü"/>
            </a:pPr>
            <a:r>
              <a:rPr lang="ko-KR" altLang="en-US" sz="2200" b="1" dirty="0"/>
              <a:t>청소년기 전기 </a:t>
            </a:r>
            <a:r>
              <a:rPr lang="en-US" altLang="ko-KR" sz="2200" b="1" dirty="0"/>
              <a:t>-</a:t>
            </a:r>
            <a:r>
              <a:rPr lang="ko-KR" altLang="en-US" sz="2200" b="1" dirty="0"/>
              <a:t> 급속한 신체적 성장 변화와 인지적 발달 경험</a:t>
            </a:r>
            <a:endParaRPr lang="en-US" altLang="ko-KR" sz="2200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ko-KR" altLang="en-US" sz="2200" b="1" dirty="0"/>
              <a:t>청소년기 후기 </a:t>
            </a:r>
            <a:r>
              <a:rPr lang="en-US" altLang="ko-KR" sz="2200" b="1" dirty="0"/>
              <a:t>- </a:t>
            </a:r>
            <a:r>
              <a:rPr lang="ko-KR" altLang="en-US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자아 </a:t>
            </a:r>
            <a:r>
              <a:rPr lang="ko-KR" altLang="en-US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정체감</a:t>
            </a:r>
            <a:r>
              <a:rPr lang="ko-KR" altLang="en-US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확립과 더불어 청년 및 성인 생활을 준비</a:t>
            </a:r>
            <a:r>
              <a:rPr lang="ko-KR" altLang="en-US" sz="2200" b="1" dirty="0"/>
              <a:t> 하기 위한 여러가지 과제에 집중 </a:t>
            </a:r>
            <a:endParaRPr lang="en-US" altLang="ko-KR" sz="2200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ko-KR" altLang="en-US" sz="2200" b="1" dirty="0"/>
              <a:t>만일 이 과업을 달성하지 못하게 되는 경우</a:t>
            </a:r>
            <a:r>
              <a:rPr lang="en-US" altLang="ko-KR" sz="2200" b="1" dirty="0"/>
              <a:t>, </a:t>
            </a:r>
            <a:r>
              <a:rPr lang="ko-KR" altLang="en-US" sz="2200" b="1" dirty="0"/>
              <a:t>청소년은 역할 혼미의 위기를 겪을 수 있음</a:t>
            </a:r>
            <a:endParaRPr lang="en-US" altLang="ko-KR" sz="2200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ko-KR" altLang="en-US" sz="2200" b="1" dirty="0"/>
              <a:t>몸과 마음이 가장 많이 성장하는 시기</a:t>
            </a:r>
            <a:endParaRPr lang="en-US" altLang="ko-KR" sz="2200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ko-KR" altLang="en-US" sz="2200" b="1" dirty="0"/>
              <a:t>자아 정체감을 확립하여 발달 과업을 달성하면 삶에 대해 성실한 자세를 갖게 됨</a:t>
            </a:r>
            <a:endParaRPr lang="en-US" altLang="ko-KR" sz="2200" b="1" dirty="0"/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03B63F3A-A3F1-4A72-A9A0-9A1C2867CD41}"/>
              </a:ext>
            </a:extLst>
          </p:cNvPr>
          <p:cNvGrpSpPr/>
          <p:nvPr/>
        </p:nvGrpSpPr>
        <p:grpSpPr>
          <a:xfrm>
            <a:off x="611238" y="1808056"/>
            <a:ext cx="5059122" cy="523220"/>
            <a:chOff x="520990" y="2546418"/>
            <a:chExt cx="5059122" cy="523220"/>
          </a:xfrm>
        </p:grpSpPr>
        <p:sp>
          <p:nvSpPr>
            <p:cNvPr id="19" name="모서리가 둥근 직사각형 13">
              <a:extLst>
                <a:ext uri="{FF2B5EF4-FFF2-40B4-BE49-F238E27FC236}">
                  <a16:creationId xmlns:a16="http://schemas.microsoft.com/office/drawing/2014/main" id="{A93679EF-F3D5-4E87-939F-8C87326B1058}"/>
                </a:ext>
              </a:extLst>
            </p:cNvPr>
            <p:cNvSpPr/>
            <p:nvPr/>
          </p:nvSpPr>
          <p:spPr>
            <a:xfrm>
              <a:off x="520990" y="2681355"/>
              <a:ext cx="180000" cy="180001"/>
            </a:xfrm>
            <a:prstGeom prst="roundRect">
              <a:avLst/>
            </a:prstGeom>
            <a:gradFill rotWithShape="1">
              <a:gsLst>
                <a:gs pos="0">
                  <a:srgbClr val="4BACC6">
                    <a:shade val="51000"/>
                    <a:satMod val="130000"/>
                  </a:srgbClr>
                </a:gs>
                <a:gs pos="80000">
                  <a:srgbClr val="4BACC6">
                    <a:shade val="93000"/>
                    <a:satMod val="130000"/>
                  </a:srgbClr>
                </a:gs>
                <a:gs pos="100000">
                  <a:srgbClr val="4BACC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BACC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20" name="텍스트 개체 틀 7">
              <a:extLst>
                <a:ext uri="{FF2B5EF4-FFF2-40B4-BE49-F238E27FC236}">
                  <a16:creationId xmlns:a16="http://schemas.microsoft.com/office/drawing/2014/main" id="{6B7E4B33-58E4-4656-A837-50AF601A95E9}"/>
                </a:ext>
              </a:extLst>
            </p:cNvPr>
            <p:cNvSpPr txBox="1">
              <a:spLocks/>
            </p:cNvSpPr>
            <p:nvPr/>
          </p:nvSpPr>
          <p:spPr>
            <a:xfrm>
              <a:off x="735676" y="2546418"/>
              <a:ext cx="4844436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marL="284163" indent="-28416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kumimoji="0" lang="ko-KR" altLang="en-US" sz="2800" b="1" spc="-150" dirty="0">
                  <a:effectLst/>
                  <a:latin typeface="맑은 고딕"/>
                  <a:ea typeface="맑은 고딕"/>
                </a:rPr>
                <a:t>청소년기</a:t>
              </a:r>
              <a:r>
                <a:rPr kumimoji="0" lang="en-US" altLang="ko-KR" sz="2800" b="1" spc="-150" dirty="0">
                  <a:effectLst/>
                  <a:latin typeface="맑은 고딕"/>
                  <a:ea typeface="맑은 고딕"/>
                </a:rPr>
                <a:t>(14~19</a:t>
              </a:r>
              <a:r>
                <a:rPr kumimoji="0" lang="ko-KR" altLang="en-US" sz="2800" b="1" spc="-150" dirty="0">
                  <a:effectLst/>
                  <a:latin typeface="맑은 고딕"/>
                  <a:ea typeface="맑은 고딕"/>
                </a:rPr>
                <a:t>세</a:t>
              </a:r>
              <a:r>
                <a:rPr kumimoji="0" lang="en-US" altLang="ko-KR" sz="2800" b="1" spc="-150" dirty="0">
                  <a:effectLst/>
                  <a:latin typeface="맑은 고딕"/>
                  <a:ea typeface="맑은 고딕"/>
                </a:rPr>
                <a:t>) </a:t>
              </a:r>
              <a:r>
                <a:rPr kumimoji="0" lang="ko-KR" altLang="en-US" sz="2800" b="1" spc="-150" dirty="0">
                  <a:effectLst/>
                  <a:latin typeface="맑은 고딕"/>
                  <a:ea typeface="맑은 고딕"/>
                </a:rPr>
                <a:t>특징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858667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395536" y="1108805"/>
            <a:ext cx="648072" cy="43204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pc="-300" dirty="0">
                <a:effectLst/>
                <a:latin typeface="+mn-ea"/>
              </a:rPr>
              <a:t>01</a:t>
            </a:r>
            <a:endParaRPr lang="ko-KR" altLang="en-US" sz="3200" b="1" spc="-300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063326" y="1032442"/>
            <a:ext cx="4228754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3200" b="1" spc="-150" dirty="0">
                <a:solidFill>
                  <a:schemeClr val="accent6">
                    <a:lumMod val="75000"/>
                  </a:schemeClr>
                </a:solidFill>
                <a:effectLst/>
                <a:latin typeface="맑은 고딕"/>
                <a:ea typeface="맑은 고딕"/>
              </a:rPr>
              <a:t>직업적 성공 준비요소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30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741741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2. </a:t>
            </a:r>
            <a:r>
              <a:rPr lang="ko-KR" altLang="en-US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생애 발달 과정에서 필요한 준비</a:t>
            </a:r>
            <a:endParaRPr lang="en-US" altLang="ko-KR" dirty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텍스트 개체 틀 7">
            <a:extLst>
              <a:ext uri="{FF2B5EF4-FFF2-40B4-BE49-F238E27FC236}">
                <a16:creationId xmlns:a16="http://schemas.microsoft.com/office/drawing/2014/main" id="{7C30134E-B627-4005-B356-ED76F48D9264}"/>
              </a:ext>
            </a:extLst>
          </p:cNvPr>
          <p:cNvSpPr txBox="1">
            <a:spLocks/>
          </p:cNvSpPr>
          <p:nvPr/>
        </p:nvSpPr>
        <p:spPr>
          <a:xfrm>
            <a:off x="645318" y="2494932"/>
            <a:ext cx="8011449" cy="4016421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180000" indent="-180000" algn="just">
              <a:lnSpc>
                <a:spcPct val="12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kumimoji="0" sz="3000" spc="-160">
                <a:effectLst/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buFont typeface="Wingdings" panose="05000000000000000000" pitchFamily="2" charset="2"/>
              <a:buChar char="ü"/>
            </a:pPr>
            <a:r>
              <a:rPr lang="ko-KR" altLang="en-US" sz="2200" b="1" dirty="0"/>
              <a:t>발달 과업을 달성하지 못하면  성인이 되어서도 자신이 익숙하지 않은 역할과 가치를 거부하는 등 자아 </a:t>
            </a:r>
            <a:r>
              <a:rPr lang="ko-KR" altLang="en-US" sz="2200" b="1" dirty="0" err="1"/>
              <a:t>정체감</a:t>
            </a:r>
            <a:r>
              <a:rPr lang="ko-KR" altLang="en-US" sz="2200" b="1" dirty="0"/>
              <a:t> 혼란이 지속될 수 있음</a:t>
            </a:r>
            <a:endParaRPr lang="en-US" altLang="ko-KR" sz="2200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ko-KR" altLang="en-US" sz="2200" b="1" dirty="0"/>
              <a:t>청소년기는 신체적</a:t>
            </a:r>
            <a:r>
              <a:rPr lang="en-US" altLang="ko-KR" sz="2200" b="1" dirty="0"/>
              <a:t>·</a:t>
            </a:r>
            <a:r>
              <a:rPr lang="ko-KR" altLang="en-US" sz="2200" b="1" dirty="0"/>
              <a:t>지적</a:t>
            </a:r>
            <a:r>
              <a:rPr lang="en-US" altLang="ko-KR" sz="2200" b="1" dirty="0"/>
              <a:t>·</a:t>
            </a:r>
            <a:r>
              <a:rPr lang="ko-KR" altLang="en-US" sz="2200" b="1" dirty="0"/>
              <a:t>사회적</a:t>
            </a:r>
            <a:r>
              <a:rPr lang="en-US" altLang="ko-KR" sz="2200" b="1" dirty="0"/>
              <a:t>·</a:t>
            </a:r>
            <a:r>
              <a:rPr lang="ko-KR" altLang="en-US" sz="2200" b="1" dirty="0"/>
              <a:t>도덕적 발달이 이루어지면서 성인이 되기 위한 준비</a:t>
            </a:r>
            <a:endParaRPr lang="en-US" altLang="ko-KR" sz="2200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ko-KR" altLang="en-US" sz="2200" b="1" dirty="0"/>
              <a:t>성인이 되기 위한 준비 과정으로 경제적 독립의 필요성을 인식함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ko-KR" altLang="en-US" sz="2200" b="1" dirty="0"/>
              <a:t>진학과 취업에 이르는 다양한 선택과 결정을 하면서 자신의 가능성을 스스로 찾아 문제를 해결하는 직업인으로서 준비를 함</a:t>
            </a:r>
            <a:endParaRPr lang="en-US" altLang="ko-KR" sz="2200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ko-KR" altLang="en-US" sz="2200" b="1" dirty="0"/>
              <a:t>청소년기를 어떻게 </a:t>
            </a:r>
            <a:r>
              <a:rPr lang="ko-KR" altLang="en-US" sz="2200" b="1" dirty="0" err="1"/>
              <a:t>보내느냐에</a:t>
            </a:r>
            <a:r>
              <a:rPr lang="ko-KR" altLang="en-US" sz="2200" b="1" dirty="0"/>
              <a:t> 따라 미래의 모습은 크게 좌우될 수 있음</a:t>
            </a:r>
            <a:endParaRPr lang="en-US" altLang="ko-KR" sz="2200" b="1" dirty="0"/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55EBDC33-FFBA-4030-B6DE-C1EF72490F5D}"/>
              </a:ext>
            </a:extLst>
          </p:cNvPr>
          <p:cNvGrpSpPr/>
          <p:nvPr/>
        </p:nvGrpSpPr>
        <p:grpSpPr>
          <a:xfrm>
            <a:off x="611238" y="1808056"/>
            <a:ext cx="5059122" cy="523220"/>
            <a:chOff x="520990" y="2546418"/>
            <a:chExt cx="5059122" cy="523220"/>
          </a:xfrm>
        </p:grpSpPr>
        <p:sp>
          <p:nvSpPr>
            <p:cNvPr id="17" name="모서리가 둥근 직사각형 13">
              <a:extLst>
                <a:ext uri="{FF2B5EF4-FFF2-40B4-BE49-F238E27FC236}">
                  <a16:creationId xmlns:a16="http://schemas.microsoft.com/office/drawing/2014/main" id="{83E224E4-D964-4A8D-A6C4-C0213C583E67}"/>
                </a:ext>
              </a:extLst>
            </p:cNvPr>
            <p:cNvSpPr/>
            <p:nvPr/>
          </p:nvSpPr>
          <p:spPr>
            <a:xfrm>
              <a:off x="520990" y="2681355"/>
              <a:ext cx="180000" cy="180001"/>
            </a:xfrm>
            <a:prstGeom prst="roundRect">
              <a:avLst/>
            </a:prstGeom>
            <a:gradFill rotWithShape="1">
              <a:gsLst>
                <a:gs pos="0">
                  <a:srgbClr val="4BACC6">
                    <a:shade val="51000"/>
                    <a:satMod val="130000"/>
                  </a:srgbClr>
                </a:gs>
                <a:gs pos="80000">
                  <a:srgbClr val="4BACC6">
                    <a:shade val="93000"/>
                    <a:satMod val="130000"/>
                  </a:srgbClr>
                </a:gs>
                <a:gs pos="100000">
                  <a:srgbClr val="4BACC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BACC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8" name="텍스트 개체 틀 7">
              <a:extLst>
                <a:ext uri="{FF2B5EF4-FFF2-40B4-BE49-F238E27FC236}">
                  <a16:creationId xmlns:a16="http://schemas.microsoft.com/office/drawing/2014/main" id="{85F3136E-AAE9-4EA3-8C60-5F8730EC6080}"/>
                </a:ext>
              </a:extLst>
            </p:cNvPr>
            <p:cNvSpPr txBox="1">
              <a:spLocks/>
            </p:cNvSpPr>
            <p:nvPr/>
          </p:nvSpPr>
          <p:spPr>
            <a:xfrm>
              <a:off x="735676" y="2546418"/>
              <a:ext cx="4844436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marL="284163" indent="-28416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kumimoji="0" lang="ko-KR" altLang="en-US" sz="2800" b="1" spc="-150" dirty="0">
                  <a:effectLst/>
                  <a:latin typeface="맑은 고딕"/>
                  <a:ea typeface="맑은 고딕"/>
                </a:rPr>
                <a:t>청소년기</a:t>
              </a:r>
              <a:r>
                <a:rPr kumimoji="0" lang="en-US" altLang="ko-KR" sz="2800" b="1" spc="-150" dirty="0">
                  <a:effectLst/>
                  <a:latin typeface="맑은 고딕"/>
                  <a:ea typeface="맑은 고딕"/>
                </a:rPr>
                <a:t>(14~19</a:t>
              </a:r>
              <a:r>
                <a:rPr kumimoji="0" lang="ko-KR" altLang="en-US" sz="2800" b="1" spc="-150" dirty="0">
                  <a:effectLst/>
                  <a:latin typeface="맑은 고딕"/>
                  <a:ea typeface="맑은 고딕"/>
                </a:rPr>
                <a:t>세</a:t>
              </a:r>
              <a:r>
                <a:rPr kumimoji="0" lang="en-US" altLang="ko-KR" sz="2800" b="1" spc="-150" dirty="0">
                  <a:effectLst/>
                  <a:latin typeface="맑은 고딕"/>
                  <a:ea typeface="맑은 고딕"/>
                </a:rPr>
                <a:t>) </a:t>
              </a:r>
              <a:r>
                <a:rPr kumimoji="0" lang="ko-KR" altLang="en-US" sz="2800" b="1" spc="-150" dirty="0">
                  <a:effectLst/>
                  <a:latin typeface="맑은 고딕"/>
                  <a:ea typeface="맑은 고딕"/>
                </a:rPr>
                <a:t>특징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402971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395536" y="1108805"/>
            <a:ext cx="648072" cy="43204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pc="-300" dirty="0">
                <a:effectLst/>
                <a:latin typeface="+mn-ea"/>
              </a:rPr>
              <a:t>01</a:t>
            </a:r>
            <a:endParaRPr lang="ko-KR" altLang="en-US" sz="3200" b="1" spc="-300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063326" y="1032442"/>
            <a:ext cx="4228754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3200" b="1" spc="-150" dirty="0">
                <a:solidFill>
                  <a:schemeClr val="accent6">
                    <a:lumMod val="75000"/>
                  </a:schemeClr>
                </a:solidFill>
                <a:effectLst/>
                <a:latin typeface="맑은 고딕"/>
                <a:ea typeface="맑은 고딕"/>
              </a:rPr>
              <a:t>직업적 성공 준비요소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30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741741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2. </a:t>
            </a:r>
            <a:r>
              <a:rPr lang="ko-KR" altLang="en-US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생애 발달 과정에서 필요한 준비</a:t>
            </a:r>
            <a:endParaRPr lang="en-US" altLang="ko-KR" dirty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DD326851-1A12-41EF-B147-E9C54D4C15F4}"/>
              </a:ext>
            </a:extLst>
          </p:cNvPr>
          <p:cNvGrpSpPr/>
          <p:nvPr/>
        </p:nvGrpSpPr>
        <p:grpSpPr>
          <a:xfrm>
            <a:off x="611238" y="1833862"/>
            <a:ext cx="4190379" cy="523220"/>
            <a:chOff x="611238" y="1833862"/>
            <a:chExt cx="4190379" cy="523220"/>
          </a:xfrm>
        </p:grpSpPr>
        <p:sp>
          <p:nvSpPr>
            <p:cNvPr id="13" name="모서리가 둥근 직사각형 13">
              <a:extLst>
                <a:ext uri="{FF2B5EF4-FFF2-40B4-BE49-F238E27FC236}">
                  <a16:creationId xmlns:a16="http://schemas.microsoft.com/office/drawing/2014/main" id="{8F1C479C-7372-4881-9DBE-38CC2C2E0CB0}"/>
                </a:ext>
              </a:extLst>
            </p:cNvPr>
            <p:cNvSpPr/>
            <p:nvPr/>
          </p:nvSpPr>
          <p:spPr>
            <a:xfrm>
              <a:off x="611238" y="1988431"/>
              <a:ext cx="180000" cy="180000"/>
            </a:xfrm>
            <a:prstGeom prst="roundRect">
              <a:avLst/>
            </a:prstGeom>
            <a:gradFill rotWithShape="1">
              <a:gsLst>
                <a:gs pos="0">
                  <a:srgbClr val="4BACC6">
                    <a:shade val="51000"/>
                    <a:satMod val="130000"/>
                  </a:srgbClr>
                </a:gs>
                <a:gs pos="80000">
                  <a:srgbClr val="4BACC6">
                    <a:shade val="93000"/>
                    <a:satMod val="130000"/>
                  </a:srgbClr>
                </a:gs>
                <a:gs pos="100000">
                  <a:srgbClr val="4BACC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BACC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4" name="텍스트 개체 틀 7">
              <a:extLst>
                <a:ext uri="{FF2B5EF4-FFF2-40B4-BE49-F238E27FC236}">
                  <a16:creationId xmlns:a16="http://schemas.microsoft.com/office/drawing/2014/main" id="{8139A208-4B9C-4CBA-AF3A-77C8442F8351}"/>
                </a:ext>
              </a:extLst>
            </p:cNvPr>
            <p:cNvSpPr txBox="1">
              <a:spLocks/>
            </p:cNvSpPr>
            <p:nvPr/>
          </p:nvSpPr>
          <p:spPr>
            <a:xfrm>
              <a:off x="809819" y="1833862"/>
              <a:ext cx="3991798" cy="523220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marL="284163" indent="-28416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kumimoji="0" lang="ko-KR" altLang="en-US" sz="2800" b="1" spc="-150" dirty="0">
                  <a:effectLst/>
                  <a:latin typeface="맑은 고딕"/>
                  <a:ea typeface="맑은 고딕"/>
                </a:rPr>
                <a:t>청소년기</a:t>
              </a:r>
              <a:r>
                <a:rPr kumimoji="0" lang="en-US" altLang="ko-KR" sz="2800" b="1" spc="-150" dirty="0">
                  <a:effectLst/>
                  <a:latin typeface="맑은 고딕"/>
                  <a:ea typeface="맑은 고딕"/>
                </a:rPr>
                <a:t>(14~19</a:t>
              </a:r>
              <a:r>
                <a:rPr kumimoji="0" lang="ko-KR" altLang="en-US" sz="2800" b="1" spc="-150" dirty="0">
                  <a:effectLst/>
                  <a:latin typeface="맑은 고딕"/>
                  <a:ea typeface="맑은 고딕"/>
                </a:rPr>
                <a:t>세</a:t>
              </a:r>
              <a:r>
                <a:rPr kumimoji="0" lang="en-US" altLang="ko-KR" sz="2800" b="1" spc="-150" dirty="0">
                  <a:effectLst/>
                  <a:latin typeface="맑은 고딕"/>
                  <a:ea typeface="맑은 고딕"/>
                </a:rPr>
                <a:t>) </a:t>
              </a:r>
              <a:r>
                <a:rPr kumimoji="0" lang="ko-KR" altLang="en-US" sz="2800" b="1" spc="-150" dirty="0">
                  <a:effectLst/>
                  <a:latin typeface="맑은 고딕"/>
                  <a:ea typeface="맑은 고딕"/>
                </a:rPr>
                <a:t>특징</a:t>
              </a:r>
            </a:p>
          </p:txBody>
        </p:sp>
      </p:grpSp>
      <p:sp>
        <p:nvSpPr>
          <p:cNvPr id="16" name="텍스트 개체 틀 7">
            <a:extLst>
              <a:ext uri="{FF2B5EF4-FFF2-40B4-BE49-F238E27FC236}">
                <a16:creationId xmlns:a16="http://schemas.microsoft.com/office/drawing/2014/main" id="{7C30134E-B627-4005-B356-ED76F48D9264}"/>
              </a:ext>
            </a:extLst>
          </p:cNvPr>
          <p:cNvSpPr txBox="1">
            <a:spLocks/>
          </p:cNvSpPr>
          <p:nvPr/>
        </p:nvSpPr>
        <p:spPr>
          <a:xfrm>
            <a:off x="645318" y="2494932"/>
            <a:ext cx="8031138" cy="2720681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180000" indent="-180000" algn="just">
              <a:lnSpc>
                <a:spcPct val="12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kumimoji="0" sz="3000" spc="-160">
                <a:effectLst/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buFont typeface="Wingdings" panose="05000000000000000000" pitchFamily="2" charset="2"/>
              <a:buChar char="ü"/>
            </a:pPr>
            <a:r>
              <a:rPr lang="ko-KR" altLang="en-US" sz="2200" b="1" dirty="0"/>
              <a:t>청소년기의 자아 </a:t>
            </a:r>
            <a:r>
              <a:rPr lang="ko-KR" altLang="en-US" sz="2200" b="1" dirty="0" err="1"/>
              <a:t>정체감</a:t>
            </a:r>
            <a:r>
              <a:rPr lang="ko-KR" altLang="en-US" sz="2200" b="1" dirty="0"/>
              <a:t> 확립과 직업인이 되기 위한 준비들은 매우 중요한 발달 과업</a:t>
            </a:r>
            <a:endParaRPr lang="en-US" altLang="ko-KR" sz="2200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ko-KR" altLang="en-US" sz="2200" b="1" dirty="0"/>
              <a:t>자기 탐색 과정을 통해 인생의 목표를 세우고 그 목표들을 어떻게</a:t>
            </a:r>
          </a:p>
          <a:p>
            <a:pPr marL="0" indent="0">
              <a:buNone/>
            </a:pPr>
            <a:r>
              <a:rPr lang="ko-KR" altLang="en-US" sz="2200" b="1" dirty="0"/>
              <a:t>   달성할 것인가를 계획하고 준비</a:t>
            </a:r>
            <a:endParaRPr lang="en-US" altLang="ko-KR" sz="2200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ko-KR" altLang="en-US" sz="2200" b="1" dirty="0"/>
              <a:t>바른 생활 습관과 학습 태도를 형성하여 학업에 대한 성취감을 </a:t>
            </a:r>
            <a:r>
              <a:rPr lang="ko-KR" altLang="en-US" sz="2200" b="1" dirty="0" err="1"/>
              <a:t>높ㅇ여야</a:t>
            </a:r>
            <a:r>
              <a:rPr lang="ko-KR" altLang="en-US" sz="2200" b="1" dirty="0"/>
              <a:t> 함</a:t>
            </a:r>
            <a:endParaRPr lang="en-US" altLang="ko-KR" sz="2200" b="1" dirty="0"/>
          </a:p>
        </p:txBody>
      </p:sp>
    </p:spTree>
    <p:extLst>
      <p:ext uri="{BB962C8B-B14F-4D97-AF65-F5344CB8AC3E}">
        <p14:creationId xmlns:p14="http://schemas.microsoft.com/office/powerpoint/2010/main" val="8839653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395536" y="1108805"/>
            <a:ext cx="648072" cy="43204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pc="-300" dirty="0">
                <a:effectLst/>
                <a:latin typeface="+mn-ea"/>
              </a:rPr>
              <a:t>01</a:t>
            </a:r>
            <a:endParaRPr lang="ko-KR" altLang="en-US" sz="3200" b="1" spc="-300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063326" y="1032442"/>
            <a:ext cx="4228754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3200" b="1" spc="-150" dirty="0">
                <a:solidFill>
                  <a:schemeClr val="accent6">
                    <a:lumMod val="75000"/>
                  </a:schemeClr>
                </a:solidFill>
                <a:effectLst/>
                <a:latin typeface="맑은 고딕"/>
                <a:ea typeface="맑은 고딕"/>
              </a:rPr>
              <a:t>직업적 성공 준비 요소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30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741741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2. </a:t>
            </a:r>
            <a:r>
              <a:rPr lang="ko-KR" altLang="en-US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생애 발달 과정에서 필요한 준비</a:t>
            </a:r>
            <a:endParaRPr lang="en-US" altLang="ko-KR" dirty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DD326851-1A12-41EF-B147-E9C54D4C15F4}"/>
              </a:ext>
            </a:extLst>
          </p:cNvPr>
          <p:cNvGrpSpPr/>
          <p:nvPr/>
        </p:nvGrpSpPr>
        <p:grpSpPr>
          <a:xfrm>
            <a:off x="611238" y="1833862"/>
            <a:ext cx="5209889" cy="523220"/>
            <a:chOff x="611238" y="1833862"/>
            <a:chExt cx="5209889" cy="523220"/>
          </a:xfrm>
        </p:grpSpPr>
        <p:sp>
          <p:nvSpPr>
            <p:cNvPr id="13" name="모서리가 둥근 직사각형 13">
              <a:extLst>
                <a:ext uri="{FF2B5EF4-FFF2-40B4-BE49-F238E27FC236}">
                  <a16:creationId xmlns:a16="http://schemas.microsoft.com/office/drawing/2014/main" id="{8F1C479C-7372-4881-9DBE-38CC2C2E0CB0}"/>
                </a:ext>
              </a:extLst>
            </p:cNvPr>
            <p:cNvSpPr/>
            <p:nvPr/>
          </p:nvSpPr>
          <p:spPr>
            <a:xfrm>
              <a:off x="611238" y="1988431"/>
              <a:ext cx="180000" cy="180000"/>
            </a:xfrm>
            <a:prstGeom prst="roundRect">
              <a:avLst/>
            </a:prstGeom>
            <a:gradFill rotWithShape="1">
              <a:gsLst>
                <a:gs pos="0">
                  <a:srgbClr val="4BACC6">
                    <a:shade val="51000"/>
                    <a:satMod val="130000"/>
                  </a:srgbClr>
                </a:gs>
                <a:gs pos="80000">
                  <a:srgbClr val="4BACC6">
                    <a:shade val="93000"/>
                    <a:satMod val="130000"/>
                  </a:srgbClr>
                </a:gs>
                <a:gs pos="100000">
                  <a:srgbClr val="4BACC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BACC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4" name="텍스트 개체 틀 7">
              <a:extLst>
                <a:ext uri="{FF2B5EF4-FFF2-40B4-BE49-F238E27FC236}">
                  <a16:creationId xmlns:a16="http://schemas.microsoft.com/office/drawing/2014/main" id="{8139A208-4B9C-4CBA-AF3A-77C8442F8351}"/>
                </a:ext>
              </a:extLst>
            </p:cNvPr>
            <p:cNvSpPr txBox="1">
              <a:spLocks/>
            </p:cNvSpPr>
            <p:nvPr/>
          </p:nvSpPr>
          <p:spPr>
            <a:xfrm>
              <a:off x="809819" y="1833862"/>
              <a:ext cx="5011308" cy="523220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marL="284163" indent="-28416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kumimoji="0" lang="ko-KR" altLang="en-US" sz="2800" b="1" spc="-150" dirty="0">
                  <a:solidFill>
                    <a:srgbClr val="007AB3"/>
                  </a:solidFill>
                  <a:effectLst/>
                  <a:latin typeface="맑은 고딕"/>
                  <a:ea typeface="맑은 고딕"/>
                </a:rPr>
                <a:t>청소년기</a:t>
              </a:r>
              <a:r>
                <a:rPr kumimoji="0" lang="en-US" altLang="ko-KR" sz="2800" b="1" spc="-150" dirty="0">
                  <a:solidFill>
                    <a:srgbClr val="007AB3"/>
                  </a:solidFill>
                  <a:effectLst/>
                  <a:latin typeface="맑은 고딕"/>
                  <a:ea typeface="맑은 고딕"/>
                </a:rPr>
                <a:t>(14~19</a:t>
              </a:r>
              <a:r>
                <a:rPr kumimoji="0" lang="ko-KR" altLang="en-US" sz="2800" b="1" spc="-150" dirty="0">
                  <a:solidFill>
                    <a:srgbClr val="007AB3"/>
                  </a:solidFill>
                  <a:effectLst/>
                  <a:latin typeface="맑은 고딕"/>
                  <a:ea typeface="맑은 고딕"/>
                </a:rPr>
                <a:t>세</a:t>
              </a:r>
              <a:r>
                <a:rPr kumimoji="0" lang="en-US" altLang="ko-KR" sz="2800" b="1" spc="-150" dirty="0">
                  <a:solidFill>
                    <a:srgbClr val="007AB3"/>
                  </a:solidFill>
                  <a:effectLst/>
                  <a:latin typeface="맑은 고딕"/>
                  <a:ea typeface="맑은 고딕"/>
                </a:rPr>
                <a:t>) </a:t>
              </a:r>
              <a:r>
                <a:rPr kumimoji="0" lang="ko-KR" altLang="en-US" sz="2800" b="1" spc="-150" dirty="0">
                  <a:solidFill>
                    <a:srgbClr val="007AB3"/>
                  </a:solidFill>
                  <a:effectLst/>
                  <a:latin typeface="맑은 고딕"/>
                  <a:ea typeface="맑은 고딕"/>
                </a:rPr>
                <a:t>필요한 준비</a:t>
              </a:r>
            </a:p>
          </p:txBody>
        </p:sp>
      </p:grpSp>
      <p:sp>
        <p:nvSpPr>
          <p:cNvPr id="16" name="텍스트 개체 틀 7">
            <a:extLst>
              <a:ext uri="{FF2B5EF4-FFF2-40B4-BE49-F238E27FC236}">
                <a16:creationId xmlns:a16="http://schemas.microsoft.com/office/drawing/2014/main" id="{7C30134E-B627-4005-B356-ED76F48D9264}"/>
              </a:ext>
            </a:extLst>
          </p:cNvPr>
          <p:cNvSpPr txBox="1">
            <a:spLocks/>
          </p:cNvSpPr>
          <p:nvPr/>
        </p:nvSpPr>
        <p:spPr>
          <a:xfrm>
            <a:off x="611239" y="2573727"/>
            <a:ext cx="7849194" cy="2522037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180000" indent="-180000" algn="just">
              <a:lnSpc>
                <a:spcPct val="12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kumimoji="0" sz="3000" spc="-160">
                <a:effectLst/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2800" b="1" dirty="0"/>
              <a:t>자기 이해</a:t>
            </a:r>
            <a:r>
              <a:rPr lang="en-US" altLang="ko-KR" sz="2800" b="1" dirty="0"/>
              <a:t>(</a:t>
            </a:r>
            <a:r>
              <a:rPr lang="ko-KR" altLang="en-US" sz="2800" b="1" dirty="0"/>
              <a:t>성격</a:t>
            </a:r>
            <a:r>
              <a:rPr lang="en-US" altLang="ko-KR" sz="2800" b="1" dirty="0"/>
              <a:t>, </a:t>
            </a:r>
            <a:r>
              <a:rPr lang="ko-KR" altLang="en-US" sz="2800" b="1" dirty="0"/>
              <a:t>흥미</a:t>
            </a:r>
            <a:r>
              <a:rPr lang="en-US" altLang="ko-KR" sz="2800" b="1" dirty="0"/>
              <a:t>, </a:t>
            </a:r>
            <a:r>
              <a:rPr lang="ko-KR" altLang="en-US" sz="2800" b="1" dirty="0"/>
              <a:t>적성</a:t>
            </a:r>
            <a:r>
              <a:rPr lang="en-US" altLang="ko-KR" sz="2800" b="1" dirty="0"/>
              <a:t>, </a:t>
            </a:r>
            <a:r>
              <a:rPr lang="ko-KR" altLang="en-US" sz="2800" b="1" dirty="0"/>
              <a:t>가치관</a:t>
            </a:r>
            <a:r>
              <a:rPr lang="en-US" altLang="ko-KR" sz="2800" b="1" dirty="0"/>
              <a:t>)</a:t>
            </a:r>
            <a:r>
              <a:rPr lang="ko-KR" altLang="en-US" sz="2800" b="1" dirty="0"/>
              <a:t>를 바탕으로 다양한 진로 탐색 및 경험 쌓기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ko-KR" altLang="en-US" sz="2800" b="1" dirty="0"/>
              <a:t>학업 성취감</a:t>
            </a:r>
            <a:r>
              <a:rPr lang="en-US" altLang="ko-KR" sz="2800" b="1" dirty="0"/>
              <a:t>, </a:t>
            </a:r>
            <a:r>
              <a:rPr lang="ko-KR" altLang="en-US" sz="2800" b="1" dirty="0"/>
              <a:t>자기 </a:t>
            </a:r>
            <a:r>
              <a:rPr lang="ko-KR" altLang="en-US" sz="2800" b="1" dirty="0" err="1"/>
              <a:t>주도성</a:t>
            </a:r>
            <a:r>
              <a:rPr lang="ko-KR" altLang="en-US" sz="2800" b="1" dirty="0"/>
              <a:t> 늘려 가기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ko-KR" altLang="en-US" sz="2800" b="1" dirty="0"/>
              <a:t>올바른 생활 습관과 학습 습관 형성하기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087520EE-4FFE-CD39-5804-D51EEE630D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3318556"/>
            <a:ext cx="1980336" cy="3424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868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395536" y="1108805"/>
            <a:ext cx="648072" cy="43204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pc="-300" dirty="0">
                <a:effectLst/>
                <a:latin typeface="+mn-ea"/>
              </a:rPr>
              <a:t>01</a:t>
            </a:r>
            <a:endParaRPr lang="ko-KR" altLang="en-US" sz="3200" b="1" spc="-300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063326" y="1032442"/>
            <a:ext cx="4228754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3200" b="1" spc="-150" dirty="0">
                <a:solidFill>
                  <a:schemeClr val="accent6">
                    <a:lumMod val="75000"/>
                  </a:schemeClr>
                </a:solidFill>
                <a:effectLst/>
                <a:latin typeface="맑은 고딕"/>
                <a:ea typeface="맑은 고딕"/>
              </a:rPr>
              <a:t>직업적 성공 준비 요소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31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741741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2. </a:t>
            </a:r>
            <a:r>
              <a:rPr lang="ko-KR" altLang="en-US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생애 발달 과정에서 필요한 준비</a:t>
            </a:r>
            <a:endParaRPr lang="en-US" altLang="ko-KR" dirty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B237453E-CF73-471B-85F1-535FAF075ACF}"/>
              </a:ext>
            </a:extLst>
          </p:cNvPr>
          <p:cNvGrpSpPr/>
          <p:nvPr/>
        </p:nvGrpSpPr>
        <p:grpSpPr>
          <a:xfrm>
            <a:off x="611238" y="1833862"/>
            <a:ext cx="4320803" cy="523220"/>
            <a:chOff x="611238" y="1833862"/>
            <a:chExt cx="4320803" cy="523220"/>
          </a:xfrm>
        </p:grpSpPr>
        <p:sp>
          <p:nvSpPr>
            <p:cNvPr id="13" name="모서리가 둥근 직사각형 13">
              <a:extLst>
                <a:ext uri="{FF2B5EF4-FFF2-40B4-BE49-F238E27FC236}">
                  <a16:creationId xmlns:a16="http://schemas.microsoft.com/office/drawing/2014/main" id="{8F1C479C-7372-4881-9DBE-38CC2C2E0CB0}"/>
                </a:ext>
              </a:extLst>
            </p:cNvPr>
            <p:cNvSpPr/>
            <p:nvPr/>
          </p:nvSpPr>
          <p:spPr>
            <a:xfrm>
              <a:off x="611238" y="1988431"/>
              <a:ext cx="180000" cy="180000"/>
            </a:xfrm>
            <a:prstGeom prst="roundRect">
              <a:avLst/>
            </a:prstGeom>
            <a:gradFill rotWithShape="1">
              <a:gsLst>
                <a:gs pos="0">
                  <a:srgbClr val="4BACC6">
                    <a:shade val="51000"/>
                    <a:satMod val="130000"/>
                  </a:srgbClr>
                </a:gs>
                <a:gs pos="80000">
                  <a:srgbClr val="4BACC6">
                    <a:shade val="93000"/>
                    <a:satMod val="130000"/>
                  </a:srgbClr>
                </a:gs>
                <a:gs pos="100000">
                  <a:srgbClr val="4BACC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BACC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4" name="텍스트 개체 틀 7">
              <a:extLst>
                <a:ext uri="{FF2B5EF4-FFF2-40B4-BE49-F238E27FC236}">
                  <a16:creationId xmlns:a16="http://schemas.microsoft.com/office/drawing/2014/main" id="{8139A208-4B9C-4CBA-AF3A-77C8442F8351}"/>
                </a:ext>
              </a:extLst>
            </p:cNvPr>
            <p:cNvSpPr txBox="1">
              <a:spLocks/>
            </p:cNvSpPr>
            <p:nvPr/>
          </p:nvSpPr>
          <p:spPr>
            <a:xfrm>
              <a:off x="809819" y="1833862"/>
              <a:ext cx="4122222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marL="284163" indent="-28416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kumimoji="0" lang="ko-KR" altLang="en-US" sz="2800" b="1" spc="-150" dirty="0">
                  <a:effectLst/>
                  <a:latin typeface="맑은 고딕"/>
                  <a:ea typeface="맑은 고딕"/>
                </a:rPr>
                <a:t>성년기</a:t>
              </a:r>
              <a:r>
                <a:rPr kumimoji="0" lang="en-US" altLang="ko-KR" sz="2800" b="1" spc="-150" dirty="0">
                  <a:effectLst/>
                  <a:latin typeface="맑은 고딕"/>
                  <a:ea typeface="맑은 고딕"/>
                </a:rPr>
                <a:t>(20~40</a:t>
              </a:r>
              <a:r>
                <a:rPr kumimoji="0" lang="ko-KR" altLang="en-US" sz="2800" b="1" spc="-150" dirty="0">
                  <a:effectLst/>
                  <a:latin typeface="맑은 고딕"/>
                  <a:ea typeface="맑은 고딕"/>
                </a:rPr>
                <a:t>세</a:t>
              </a:r>
              <a:r>
                <a:rPr kumimoji="0" lang="en-US" altLang="ko-KR" sz="2800" b="1" spc="-150" dirty="0">
                  <a:effectLst/>
                  <a:latin typeface="맑은 고딕"/>
                  <a:ea typeface="맑은 고딕"/>
                </a:rPr>
                <a:t>) </a:t>
              </a:r>
              <a:r>
                <a:rPr kumimoji="0" lang="ko-KR" altLang="en-US" sz="2800" b="1" spc="-150" dirty="0">
                  <a:effectLst/>
                  <a:latin typeface="맑은 고딕"/>
                  <a:ea typeface="맑은 고딕"/>
                </a:rPr>
                <a:t>특징</a:t>
              </a:r>
            </a:p>
          </p:txBody>
        </p:sp>
      </p:grpSp>
      <p:sp>
        <p:nvSpPr>
          <p:cNvPr id="16" name="텍스트 개체 틀 7">
            <a:extLst>
              <a:ext uri="{FF2B5EF4-FFF2-40B4-BE49-F238E27FC236}">
                <a16:creationId xmlns:a16="http://schemas.microsoft.com/office/drawing/2014/main" id="{7C30134E-B627-4005-B356-ED76F48D9264}"/>
              </a:ext>
            </a:extLst>
          </p:cNvPr>
          <p:cNvSpPr txBox="1">
            <a:spLocks/>
          </p:cNvSpPr>
          <p:nvPr/>
        </p:nvSpPr>
        <p:spPr>
          <a:xfrm>
            <a:off x="611238" y="2573727"/>
            <a:ext cx="8011449" cy="3687100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180000" indent="-180000" algn="just">
              <a:lnSpc>
                <a:spcPct val="12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kumimoji="0" sz="3000" spc="-160">
                <a:effectLst/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buFont typeface="Wingdings" panose="05000000000000000000" pitchFamily="2" charset="2"/>
              <a:buChar char="ü"/>
            </a:pPr>
            <a:r>
              <a:rPr lang="ko-KR" altLang="en-US" sz="2200" b="1" dirty="0"/>
              <a:t>개인의 신념과 가치관이 확립되는 시기</a:t>
            </a:r>
            <a:endParaRPr lang="en-US" altLang="ko-KR" sz="2200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ko-KR" altLang="en-US" sz="2200" b="1" dirty="0"/>
              <a:t>청소년기에 계획했던 꿈들이 직업 생활을 통해 구체적으로 실현되는 동시</a:t>
            </a:r>
            <a:r>
              <a:rPr lang="en-US" altLang="ko-KR" sz="2200" b="1" dirty="0"/>
              <a:t>, </a:t>
            </a:r>
            <a:r>
              <a:rPr lang="ko-KR" altLang="en-US" sz="2200" b="1" dirty="0"/>
              <a:t>책임 있는 사회 구성원으로서 역할을 수행</a:t>
            </a:r>
            <a:endParaRPr lang="en-US" altLang="ko-KR" sz="2200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ko-KR" altLang="en-US" sz="2200" b="1" dirty="0"/>
              <a:t>사회적 가치들을 수용</a:t>
            </a:r>
            <a:endParaRPr lang="en-US" altLang="ko-KR" sz="2200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ko-KR" altLang="en-US" sz="2200" b="1" dirty="0"/>
              <a:t>개인의 삶의 가치에 따라 결혼을 하기도 함</a:t>
            </a:r>
            <a:endParaRPr lang="en-US" altLang="ko-KR" sz="2200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ko-KR" altLang="en-US" sz="2200" b="1" dirty="0"/>
              <a:t>자신만의 직업 세계와 삶의 가치관을 꽃 피움</a:t>
            </a:r>
            <a:endParaRPr lang="en-US" altLang="ko-KR" sz="2200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ko-KR" altLang="en-US" sz="2200" b="1" dirty="0"/>
              <a:t>가장 왕성한 사회 활동을 통해 </a:t>
            </a:r>
            <a:r>
              <a:rPr lang="ko-KR" altLang="en-US" sz="2200" b="1" dirty="0" err="1"/>
              <a:t>직업인으로서의</a:t>
            </a:r>
            <a:r>
              <a:rPr lang="ko-KR" altLang="en-US" sz="2200" b="1" dirty="0"/>
              <a:t> 전문 영역을 확장해 나가는 시기</a:t>
            </a:r>
            <a:endParaRPr lang="en-US" altLang="ko-KR" sz="2200" b="1" dirty="0"/>
          </a:p>
        </p:txBody>
      </p:sp>
    </p:spTree>
    <p:extLst>
      <p:ext uri="{BB962C8B-B14F-4D97-AF65-F5344CB8AC3E}">
        <p14:creationId xmlns:p14="http://schemas.microsoft.com/office/powerpoint/2010/main" val="1022546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타원 38"/>
          <p:cNvSpPr/>
          <p:nvPr/>
        </p:nvSpPr>
        <p:spPr>
          <a:xfrm>
            <a:off x="2592000" y="260648"/>
            <a:ext cx="3960000" cy="3960000"/>
          </a:xfrm>
          <a:prstGeom prst="ellipse">
            <a:avLst/>
          </a:prstGeom>
          <a:solidFill>
            <a:srgbClr val="00B050"/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2463967" y="2317577"/>
            <a:ext cx="4214810" cy="86177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ko-KR" altLang="en-US" sz="5000" b="1" dirty="0">
                <a:solidFill>
                  <a:schemeClr val="bg1"/>
                </a:solidFill>
                <a:effectLst/>
                <a:latin typeface="+mj-ea"/>
                <a:ea typeface="+mj-ea"/>
              </a:rPr>
              <a:t>일과 직업</a:t>
            </a:r>
            <a:endParaRPr kumimoji="0" lang="en-US" altLang="ko-KR" sz="5000" b="1" dirty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4121372" y="764704"/>
            <a:ext cx="900000" cy="90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6000" b="1" spc="-100">
                <a:solidFill>
                  <a:schemeClr val="tx1"/>
                </a:solidFill>
                <a:effectLst/>
                <a:latin typeface="+mj-ea"/>
                <a:ea typeface="+mj-ea"/>
              </a:rPr>
              <a:t>Ⅰ</a:t>
            </a:r>
            <a:endParaRPr kumimoji="0" lang="ko-KR" altLang="en-US" sz="6000" b="1" spc="-100" dirty="0"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74699" y="4969331"/>
            <a:ext cx="6244017" cy="1015663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marL="514350" indent="-514350">
              <a:spcBef>
                <a:spcPts val="0"/>
              </a:spcBef>
              <a:buAutoNum type="arabicPeriod"/>
            </a:pPr>
            <a:r>
              <a:rPr lang="ko-KR" altLang="en-US" sz="3000" b="1" dirty="0">
                <a:effectLst/>
                <a:latin typeface="+mn-ea"/>
                <a:ea typeface="+mn-ea"/>
              </a:rPr>
              <a:t>생애 발달의 개념과 과정</a:t>
            </a:r>
            <a:endParaRPr lang="en-US" altLang="ko-KR" sz="3000" b="1" dirty="0">
              <a:effectLst/>
              <a:latin typeface="+mn-ea"/>
              <a:ea typeface="+mn-ea"/>
            </a:endParaRPr>
          </a:p>
          <a:p>
            <a:pPr marL="514350" indent="-514350">
              <a:spcBef>
                <a:spcPts val="0"/>
              </a:spcBef>
              <a:buAutoNum type="arabicPeriod"/>
            </a:pPr>
            <a:r>
              <a:rPr lang="ko-KR" altLang="en-US" sz="3000" b="1" dirty="0">
                <a:effectLst/>
                <a:latin typeface="+mn-ea"/>
                <a:ea typeface="+mn-ea"/>
              </a:rPr>
              <a:t>생애 발달 과정에서 필요한 준비</a:t>
            </a:r>
            <a:endParaRPr lang="en-US" altLang="ko-KR" sz="3000" b="1" dirty="0">
              <a:effectLst/>
              <a:latin typeface="+mn-ea"/>
              <a:ea typeface="+mn-ea"/>
            </a:endParaRPr>
          </a:p>
        </p:txBody>
      </p:sp>
      <p:sp>
        <p:nvSpPr>
          <p:cNvPr id="9" name="제목 9"/>
          <p:cNvSpPr txBox="1">
            <a:spLocks/>
          </p:cNvSpPr>
          <p:nvPr/>
        </p:nvSpPr>
        <p:spPr>
          <a:xfrm>
            <a:off x="899592" y="4293096"/>
            <a:ext cx="61544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36000" tIns="45720" rIns="36000" bIns="45720" rtlCol="0" anchor="ctr">
            <a:spAutoFit/>
          </a:bodyPr>
          <a:lstStyle>
            <a:lvl1pPr marL="0" indent="0" algn="just" defTabSz="914400" rtl="0" eaLnBrk="0" fontAlgn="base" latinLnBrk="1" hangingPunct="0">
              <a:spcBef>
                <a:spcPct val="0"/>
              </a:spcBef>
              <a:spcAft>
                <a:spcPts val="600"/>
              </a:spcAft>
              <a:buFont typeface="+mj-lt"/>
              <a:buNone/>
              <a:defRPr lang="ko-KR" altLang="en-US" sz="2800" b="1" kern="1200" dirty="0">
                <a:solidFill>
                  <a:schemeClr val="tx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484188" indent="-484188" algn="l"/>
            <a:r>
              <a:rPr lang="en-US" altLang="ko-KR" sz="3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02. </a:t>
            </a:r>
            <a:r>
              <a:rPr lang="ko-KR" altLang="en-US" sz="3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생애 발달과 직업적 성공</a:t>
            </a:r>
            <a:r>
              <a:rPr lang="en-US" altLang="ko-KR" sz="3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ko-KR" altLang="en-US" sz="3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10"/>
          <p:cNvSpPr txBox="1">
            <a:spLocks/>
          </p:cNvSpPr>
          <p:nvPr/>
        </p:nvSpPr>
        <p:spPr>
          <a:xfrm>
            <a:off x="7929193" y="6381328"/>
            <a:ext cx="1152128" cy="4398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marL="342900" indent="-34290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</a:t>
            </a:r>
            <a:r>
              <a:rPr lang="ko-KR" altLang="en-US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26~34</a:t>
            </a:r>
            <a:endParaRPr lang="ko-KR" altLang="en-US" dirty="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395536" y="1108805"/>
            <a:ext cx="648072" cy="43204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pc="-300" dirty="0">
                <a:effectLst/>
                <a:latin typeface="+mn-ea"/>
              </a:rPr>
              <a:t>01</a:t>
            </a:r>
            <a:endParaRPr lang="ko-KR" altLang="en-US" sz="3200" b="1" spc="-300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063326" y="1032442"/>
            <a:ext cx="4228754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3200" b="1" spc="-150" dirty="0">
                <a:solidFill>
                  <a:schemeClr val="accent6">
                    <a:lumMod val="75000"/>
                  </a:schemeClr>
                </a:solidFill>
                <a:effectLst/>
                <a:latin typeface="맑은 고딕"/>
                <a:ea typeface="맑은 고딕"/>
              </a:rPr>
              <a:t>직업적 성공 준비 요소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31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741741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2. </a:t>
            </a:r>
            <a:r>
              <a:rPr lang="ko-KR" altLang="en-US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생애 발달 과정에서 필요한 준비</a:t>
            </a:r>
            <a:endParaRPr lang="en-US" altLang="ko-KR" dirty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DD326851-1A12-41EF-B147-E9C54D4C15F4}"/>
              </a:ext>
            </a:extLst>
          </p:cNvPr>
          <p:cNvGrpSpPr/>
          <p:nvPr/>
        </p:nvGrpSpPr>
        <p:grpSpPr>
          <a:xfrm>
            <a:off x="611238" y="1833862"/>
            <a:ext cx="4870053" cy="523220"/>
            <a:chOff x="611238" y="1833862"/>
            <a:chExt cx="4870053" cy="523220"/>
          </a:xfrm>
        </p:grpSpPr>
        <p:sp>
          <p:nvSpPr>
            <p:cNvPr id="13" name="모서리가 둥근 직사각형 13">
              <a:extLst>
                <a:ext uri="{FF2B5EF4-FFF2-40B4-BE49-F238E27FC236}">
                  <a16:creationId xmlns:a16="http://schemas.microsoft.com/office/drawing/2014/main" id="{8F1C479C-7372-4881-9DBE-38CC2C2E0CB0}"/>
                </a:ext>
              </a:extLst>
            </p:cNvPr>
            <p:cNvSpPr/>
            <p:nvPr/>
          </p:nvSpPr>
          <p:spPr>
            <a:xfrm>
              <a:off x="611238" y="1988431"/>
              <a:ext cx="180000" cy="180000"/>
            </a:xfrm>
            <a:prstGeom prst="roundRect">
              <a:avLst/>
            </a:prstGeom>
            <a:gradFill rotWithShape="1">
              <a:gsLst>
                <a:gs pos="0">
                  <a:srgbClr val="4BACC6">
                    <a:shade val="51000"/>
                    <a:satMod val="130000"/>
                  </a:srgbClr>
                </a:gs>
                <a:gs pos="80000">
                  <a:srgbClr val="4BACC6">
                    <a:shade val="93000"/>
                    <a:satMod val="130000"/>
                  </a:srgbClr>
                </a:gs>
                <a:gs pos="100000">
                  <a:srgbClr val="4BACC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BACC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4" name="텍스트 개체 틀 7">
              <a:extLst>
                <a:ext uri="{FF2B5EF4-FFF2-40B4-BE49-F238E27FC236}">
                  <a16:creationId xmlns:a16="http://schemas.microsoft.com/office/drawing/2014/main" id="{8139A208-4B9C-4CBA-AF3A-77C8442F8351}"/>
                </a:ext>
              </a:extLst>
            </p:cNvPr>
            <p:cNvSpPr txBox="1">
              <a:spLocks/>
            </p:cNvSpPr>
            <p:nvPr/>
          </p:nvSpPr>
          <p:spPr>
            <a:xfrm>
              <a:off x="809819" y="1833862"/>
              <a:ext cx="4671472" cy="523220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marL="284163" indent="-28416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kumimoji="0" lang="ko-KR" altLang="en-US" sz="2800" b="1" spc="-150" dirty="0">
                  <a:solidFill>
                    <a:srgbClr val="007AB3"/>
                  </a:solidFill>
                  <a:effectLst/>
                  <a:latin typeface="맑은 고딕"/>
                  <a:ea typeface="맑은 고딕"/>
                </a:rPr>
                <a:t>성년기</a:t>
              </a:r>
              <a:r>
                <a:rPr kumimoji="0" lang="en-US" altLang="ko-KR" sz="2800" b="1" spc="-150" dirty="0">
                  <a:solidFill>
                    <a:srgbClr val="007AB3"/>
                  </a:solidFill>
                  <a:effectLst/>
                  <a:latin typeface="맑은 고딕"/>
                  <a:ea typeface="맑은 고딕"/>
                </a:rPr>
                <a:t>(20~40</a:t>
              </a:r>
              <a:r>
                <a:rPr kumimoji="0" lang="ko-KR" altLang="en-US" sz="2800" b="1" spc="-150" dirty="0">
                  <a:solidFill>
                    <a:srgbClr val="007AB3"/>
                  </a:solidFill>
                  <a:effectLst/>
                  <a:latin typeface="맑은 고딕"/>
                  <a:ea typeface="맑은 고딕"/>
                </a:rPr>
                <a:t>세</a:t>
              </a:r>
              <a:r>
                <a:rPr kumimoji="0" lang="en-US" altLang="ko-KR" sz="2800" b="1" spc="-150" dirty="0">
                  <a:solidFill>
                    <a:srgbClr val="007AB3"/>
                  </a:solidFill>
                  <a:effectLst/>
                  <a:latin typeface="맑은 고딕"/>
                  <a:ea typeface="맑은 고딕"/>
                </a:rPr>
                <a:t>) </a:t>
              </a:r>
              <a:r>
                <a:rPr kumimoji="0" lang="ko-KR" altLang="en-US" sz="2800" b="1" spc="-150" dirty="0">
                  <a:solidFill>
                    <a:srgbClr val="007AB3"/>
                  </a:solidFill>
                  <a:effectLst/>
                  <a:latin typeface="맑은 고딕"/>
                  <a:ea typeface="맑은 고딕"/>
                </a:rPr>
                <a:t>필요한 준비</a:t>
              </a:r>
            </a:p>
          </p:txBody>
        </p:sp>
      </p:grpSp>
      <p:sp>
        <p:nvSpPr>
          <p:cNvPr id="16" name="텍스트 개체 틀 7">
            <a:extLst>
              <a:ext uri="{FF2B5EF4-FFF2-40B4-BE49-F238E27FC236}">
                <a16:creationId xmlns:a16="http://schemas.microsoft.com/office/drawing/2014/main" id="{7C30134E-B627-4005-B356-ED76F48D9264}"/>
              </a:ext>
            </a:extLst>
          </p:cNvPr>
          <p:cNvSpPr txBox="1">
            <a:spLocks/>
          </p:cNvSpPr>
          <p:nvPr/>
        </p:nvSpPr>
        <p:spPr>
          <a:xfrm>
            <a:off x="611239" y="2573727"/>
            <a:ext cx="7849194" cy="3471528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180000" indent="-180000" algn="just">
              <a:lnSpc>
                <a:spcPct val="12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kumimoji="0" sz="3000" spc="-160">
                <a:effectLst/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2800" b="1" dirty="0"/>
              <a:t>자신에게 맞는 직업 선택하기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2800" b="1" dirty="0"/>
              <a:t>행복한 직장 생활하기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2800" b="1" dirty="0"/>
              <a:t>자신만의 전문 영역 넓혀 가기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2800" b="1" dirty="0"/>
              <a:t>원만한 대인 관계</a:t>
            </a:r>
            <a:r>
              <a:rPr lang="en-US" altLang="ko-KR" sz="2800" b="1" dirty="0"/>
              <a:t>, </a:t>
            </a:r>
            <a:r>
              <a:rPr lang="ko-KR" altLang="en-US" sz="2800" b="1" dirty="0"/>
              <a:t>예절과 매너</a:t>
            </a:r>
            <a:r>
              <a:rPr lang="en-US" altLang="ko-KR" sz="2800" b="1" dirty="0"/>
              <a:t>, </a:t>
            </a:r>
            <a:r>
              <a:rPr lang="ko-KR" altLang="en-US" sz="2800" b="1" dirty="0"/>
              <a:t>긍정적 마인드</a:t>
            </a:r>
            <a:r>
              <a:rPr lang="en-US" altLang="ko-KR" sz="2800" b="1" dirty="0"/>
              <a:t>, </a:t>
            </a:r>
            <a:r>
              <a:rPr lang="ko-KR" altLang="en-US" sz="2800" b="1" dirty="0"/>
              <a:t>활발한 정보 교류와 공유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B86A9E2D-1C5E-B287-1558-5D184FEBE2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1263237"/>
            <a:ext cx="2722360" cy="3471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3885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395536" y="1108805"/>
            <a:ext cx="648072" cy="43204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pc="-300" dirty="0">
                <a:effectLst/>
                <a:latin typeface="+mn-ea"/>
              </a:rPr>
              <a:t>01</a:t>
            </a:r>
            <a:endParaRPr lang="ko-KR" altLang="en-US" sz="3200" b="1" spc="-300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063326" y="1032442"/>
            <a:ext cx="4228754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3200" b="1" spc="-150" dirty="0">
                <a:solidFill>
                  <a:schemeClr val="accent6">
                    <a:lumMod val="75000"/>
                  </a:schemeClr>
                </a:solidFill>
                <a:effectLst/>
                <a:latin typeface="맑은 고딕"/>
                <a:ea typeface="맑은 고딕"/>
              </a:rPr>
              <a:t>직업적 성공 준비요소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31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741741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2. </a:t>
            </a:r>
            <a:r>
              <a:rPr lang="ko-KR" altLang="en-US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생애 발달 과정에서 필요한 준비</a:t>
            </a:r>
            <a:endParaRPr lang="en-US" altLang="ko-KR" dirty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B237453E-CF73-471B-85F1-535FAF075ACF}"/>
              </a:ext>
            </a:extLst>
          </p:cNvPr>
          <p:cNvGrpSpPr/>
          <p:nvPr/>
        </p:nvGrpSpPr>
        <p:grpSpPr>
          <a:xfrm>
            <a:off x="611238" y="1833862"/>
            <a:ext cx="4320803" cy="523220"/>
            <a:chOff x="611238" y="1833862"/>
            <a:chExt cx="4320803" cy="523220"/>
          </a:xfrm>
        </p:grpSpPr>
        <p:sp>
          <p:nvSpPr>
            <p:cNvPr id="13" name="모서리가 둥근 직사각형 13">
              <a:extLst>
                <a:ext uri="{FF2B5EF4-FFF2-40B4-BE49-F238E27FC236}">
                  <a16:creationId xmlns:a16="http://schemas.microsoft.com/office/drawing/2014/main" id="{8F1C479C-7372-4881-9DBE-38CC2C2E0CB0}"/>
                </a:ext>
              </a:extLst>
            </p:cNvPr>
            <p:cNvSpPr/>
            <p:nvPr/>
          </p:nvSpPr>
          <p:spPr>
            <a:xfrm>
              <a:off x="611238" y="1988431"/>
              <a:ext cx="180000" cy="180000"/>
            </a:xfrm>
            <a:prstGeom prst="roundRect">
              <a:avLst/>
            </a:prstGeom>
            <a:gradFill rotWithShape="1">
              <a:gsLst>
                <a:gs pos="0">
                  <a:srgbClr val="4BACC6">
                    <a:shade val="51000"/>
                    <a:satMod val="130000"/>
                  </a:srgbClr>
                </a:gs>
                <a:gs pos="80000">
                  <a:srgbClr val="4BACC6">
                    <a:shade val="93000"/>
                    <a:satMod val="130000"/>
                  </a:srgbClr>
                </a:gs>
                <a:gs pos="100000">
                  <a:srgbClr val="4BACC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BACC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4" name="텍스트 개체 틀 7">
              <a:extLst>
                <a:ext uri="{FF2B5EF4-FFF2-40B4-BE49-F238E27FC236}">
                  <a16:creationId xmlns:a16="http://schemas.microsoft.com/office/drawing/2014/main" id="{8139A208-4B9C-4CBA-AF3A-77C8442F8351}"/>
                </a:ext>
              </a:extLst>
            </p:cNvPr>
            <p:cNvSpPr txBox="1">
              <a:spLocks/>
            </p:cNvSpPr>
            <p:nvPr/>
          </p:nvSpPr>
          <p:spPr>
            <a:xfrm>
              <a:off x="809819" y="1833862"/>
              <a:ext cx="4122222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marL="284163" indent="-28416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kumimoji="0" lang="ko-KR" altLang="en-US" sz="2800" b="1" spc="-150" dirty="0">
                  <a:effectLst/>
                  <a:latin typeface="맑은 고딕"/>
                  <a:ea typeface="맑은 고딕"/>
                </a:rPr>
                <a:t>중년기</a:t>
              </a:r>
              <a:r>
                <a:rPr kumimoji="0" lang="en-US" altLang="ko-KR" sz="2800" b="1" spc="-150" dirty="0">
                  <a:effectLst/>
                  <a:latin typeface="맑은 고딕"/>
                  <a:ea typeface="맑은 고딕"/>
                </a:rPr>
                <a:t>(41~60</a:t>
              </a:r>
              <a:r>
                <a:rPr kumimoji="0" lang="ko-KR" altLang="en-US" sz="2800" b="1" spc="-150" dirty="0">
                  <a:effectLst/>
                  <a:latin typeface="맑은 고딕"/>
                  <a:ea typeface="맑은 고딕"/>
                </a:rPr>
                <a:t>세</a:t>
              </a:r>
              <a:r>
                <a:rPr kumimoji="0" lang="en-US" altLang="ko-KR" sz="2800" b="1" spc="-150" dirty="0">
                  <a:effectLst/>
                  <a:latin typeface="맑은 고딕"/>
                  <a:ea typeface="맑은 고딕"/>
                </a:rPr>
                <a:t>)</a:t>
              </a:r>
              <a:r>
                <a:rPr kumimoji="0" lang="ko-KR" altLang="en-US" sz="2800" b="1" spc="-150" dirty="0">
                  <a:effectLst/>
                  <a:latin typeface="맑은 고딕"/>
                  <a:ea typeface="맑은 고딕"/>
                </a:rPr>
                <a:t> 특징</a:t>
              </a:r>
            </a:p>
          </p:txBody>
        </p:sp>
      </p:grpSp>
      <p:sp>
        <p:nvSpPr>
          <p:cNvPr id="16" name="텍스트 개체 틀 7">
            <a:extLst>
              <a:ext uri="{FF2B5EF4-FFF2-40B4-BE49-F238E27FC236}">
                <a16:creationId xmlns:a16="http://schemas.microsoft.com/office/drawing/2014/main" id="{7C30134E-B627-4005-B356-ED76F48D9264}"/>
              </a:ext>
            </a:extLst>
          </p:cNvPr>
          <p:cNvSpPr txBox="1">
            <a:spLocks/>
          </p:cNvSpPr>
          <p:nvPr/>
        </p:nvSpPr>
        <p:spPr>
          <a:xfrm>
            <a:off x="611238" y="2573727"/>
            <a:ext cx="8011449" cy="3687100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180000" indent="-180000" algn="just">
              <a:lnSpc>
                <a:spcPct val="12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kumimoji="0" sz="3000" spc="-160">
                <a:effectLst/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buFont typeface="Wingdings" panose="05000000000000000000" pitchFamily="2" charset="2"/>
              <a:buChar char="ü"/>
            </a:pPr>
            <a:r>
              <a:rPr lang="ko-KR" altLang="en-US" sz="2200" b="1" dirty="0"/>
              <a:t>사회적 책임 수행 및 생계유지에 필요한 경제적 활동을 가장 활발하게 하는 시기</a:t>
            </a:r>
            <a:r>
              <a:rPr lang="en-US" altLang="ko-KR" sz="2200" b="1" dirty="0"/>
              <a:t> </a:t>
            </a:r>
            <a:endParaRPr lang="ko-KR" altLang="en-US" sz="2200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ko-KR" altLang="en-US" sz="2200" b="1" dirty="0"/>
              <a:t>확연히 달라지는 중년기의 육체적</a:t>
            </a:r>
            <a:r>
              <a:rPr lang="en-US" altLang="ko-KR" sz="2200" b="1" dirty="0"/>
              <a:t>, </a:t>
            </a:r>
            <a:r>
              <a:rPr lang="ko-KR" altLang="en-US" sz="2200" b="1" dirty="0"/>
              <a:t>심리적 변화를 수용하고 대처해 나가면서 위기를 극복해야 함</a:t>
            </a:r>
            <a:endParaRPr lang="en-US" altLang="ko-KR" sz="2200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ko-KR" altLang="en-US" sz="2200" b="1" dirty="0"/>
              <a:t>가정과 직장 생활을 안정적으로 유지</a:t>
            </a:r>
            <a:endParaRPr lang="en-US" altLang="ko-KR" sz="2200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ko-KR" altLang="en-US" sz="2200" b="1" dirty="0"/>
              <a:t>삶에 여유를 가지면서 다양한 여가 활동을 즐기기</a:t>
            </a:r>
            <a:endParaRPr lang="en-US" altLang="ko-KR" sz="2200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ko-KR" altLang="en-US" sz="2200" b="1" dirty="0"/>
              <a:t>연로한 부모를 보살핌</a:t>
            </a:r>
            <a:endParaRPr lang="en-US" altLang="ko-KR" sz="2200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ko-KR" altLang="en-US" sz="2200" b="1" dirty="0"/>
              <a:t>자신의 건강과 노후에 대한 준비도 해야 하는 중요한 시기</a:t>
            </a:r>
            <a:endParaRPr lang="en-US" altLang="ko-KR" sz="2200" b="1" dirty="0"/>
          </a:p>
        </p:txBody>
      </p:sp>
    </p:spTree>
    <p:extLst>
      <p:ext uri="{BB962C8B-B14F-4D97-AF65-F5344CB8AC3E}">
        <p14:creationId xmlns:p14="http://schemas.microsoft.com/office/powerpoint/2010/main" val="26645647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395536" y="1108805"/>
            <a:ext cx="648072" cy="43204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pc="-300" dirty="0">
                <a:effectLst/>
                <a:latin typeface="+mn-ea"/>
              </a:rPr>
              <a:t>01</a:t>
            </a:r>
            <a:endParaRPr lang="ko-KR" altLang="en-US" sz="3200" b="1" spc="-300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063326" y="1032442"/>
            <a:ext cx="4228754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3200" b="1" spc="-150" dirty="0">
                <a:solidFill>
                  <a:schemeClr val="accent6">
                    <a:lumMod val="75000"/>
                  </a:schemeClr>
                </a:solidFill>
                <a:effectLst/>
                <a:latin typeface="맑은 고딕"/>
                <a:ea typeface="맑은 고딕"/>
              </a:rPr>
              <a:t>직업적 성공 준비 요소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31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741741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2. </a:t>
            </a:r>
            <a:r>
              <a:rPr lang="ko-KR" altLang="en-US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생애 발달 과정에서 필요한 준비</a:t>
            </a:r>
            <a:endParaRPr lang="en-US" altLang="ko-KR" dirty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DD326851-1A12-41EF-B147-E9C54D4C15F4}"/>
              </a:ext>
            </a:extLst>
          </p:cNvPr>
          <p:cNvGrpSpPr/>
          <p:nvPr/>
        </p:nvGrpSpPr>
        <p:grpSpPr>
          <a:xfrm>
            <a:off x="611238" y="1833862"/>
            <a:ext cx="4870053" cy="523220"/>
            <a:chOff x="611238" y="1833862"/>
            <a:chExt cx="4870053" cy="523220"/>
          </a:xfrm>
        </p:grpSpPr>
        <p:sp>
          <p:nvSpPr>
            <p:cNvPr id="13" name="모서리가 둥근 직사각형 13">
              <a:extLst>
                <a:ext uri="{FF2B5EF4-FFF2-40B4-BE49-F238E27FC236}">
                  <a16:creationId xmlns:a16="http://schemas.microsoft.com/office/drawing/2014/main" id="{8F1C479C-7372-4881-9DBE-38CC2C2E0CB0}"/>
                </a:ext>
              </a:extLst>
            </p:cNvPr>
            <p:cNvSpPr/>
            <p:nvPr/>
          </p:nvSpPr>
          <p:spPr>
            <a:xfrm>
              <a:off x="611238" y="1988431"/>
              <a:ext cx="180000" cy="180000"/>
            </a:xfrm>
            <a:prstGeom prst="roundRect">
              <a:avLst/>
            </a:prstGeom>
            <a:gradFill rotWithShape="1">
              <a:gsLst>
                <a:gs pos="0">
                  <a:srgbClr val="4BACC6">
                    <a:shade val="51000"/>
                    <a:satMod val="130000"/>
                  </a:srgbClr>
                </a:gs>
                <a:gs pos="80000">
                  <a:srgbClr val="4BACC6">
                    <a:shade val="93000"/>
                    <a:satMod val="130000"/>
                  </a:srgbClr>
                </a:gs>
                <a:gs pos="100000">
                  <a:srgbClr val="4BACC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BACC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4" name="텍스트 개체 틀 7">
              <a:extLst>
                <a:ext uri="{FF2B5EF4-FFF2-40B4-BE49-F238E27FC236}">
                  <a16:creationId xmlns:a16="http://schemas.microsoft.com/office/drawing/2014/main" id="{8139A208-4B9C-4CBA-AF3A-77C8442F8351}"/>
                </a:ext>
              </a:extLst>
            </p:cNvPr>
            <p:cNvSpPr txBox="1">
              <a:spLocks/>
            </p:cNvSpPr>
            <p:nvPr/>
          </p:nvSpPr>
          <p:spPr>
            <a:xfrm>
              <a:off x="809819" y="1833862"/>
              <a:ext cx="4671472" cy="523220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marL="284163" indent="-28416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kumimoji="0" lang="ko-KR" altLang="en-US" sz="2800" b="1" spc="-150" dirty="0">
                  <a:solidFill>
                    <a:srgbClr val="007AB3"/>
                  </a:solidFill>
                  <a:effectLst/>
                  <a:latin typeface="맑은 고딕"/>
                  <a:ea typeface="맑은 고딕"/>
                </a:rPr>
                <a:t>중년기</a:t>
              </a:r>
              <a:r>
                <a:rPr kumimoji="0" lang="en-US" altLang="ko-KR" sz="2800" b="1" spc="-150" dirty="0">
                  <a:solidFill>
                    <a:srgbClr val="007AB3"/>
                  </a:solidFill>
                  <a:effectLst/>
                  <a:latin typeface="맑은 고딕"/>
                  <a:ea typeface="맑은 고딕"/>
                </a:rPr>
                <a:t>(41~60</a:t>
              </a:r>
              <a:r>
                <a:rPr kumimoji="0" lang="ko-KR" altLang="en-US" sz="2800" b="1" spc="-150" dirty="0">
                  <a:solidFill>
                    <a:srgbClr val="007AB3"/>
                  </a:solidFill>
                  <a:effectLst/>
                  <a:latin typeface="맑은 고딕"/>
                  <a:ea typeface="맑은 고딕"/>
                </a:rPr>
                <a:t>세</a:t>
              </a:r>
              <a:r>
                <a:rPr kumimoji="0" lang="en-US" altLang="ko-KR" sz="2800" b="1" spc="-150" dirty="0">
                  <a:solidFill>
                    <a:srgbClr val="007AB3"/>
                  </a:solidFill>
                  <a:effectLst/>
                  <a:latin typeface="맑은 고딕"/>
                  <a:ea typeface="맑은 고딕"/>
                </a:rPr>
                <a:t>) </a:t>
              </a:r>
              <a:r>
                <a:rPr kumimoji="0" lang="ko-KR" altLang="en-US" sz="2800" b="1" spc="-150" dirty="0">
                  <a:solidFill>
                    <a:srgbClr val="007AB3"/>
                  </a:solidFill>
                  <a:effectLst/>
                  <a:latin typeface="맑은 고딕"/>
                  <a:ea typeface="맑은 고딕"/>
                </a:rPr>
                <a:t>필요한 준비</a:t>
              </a:r>
            </a:p>
          </p:txBody>
        </p:sp>
      </p:grpSp>
      <p:sp>
        <p:nvSpPr>
          <p:cNvPr id="16" name="텍스트 개체 틀 7">
            <a:extLst>
              <a:ext uri="{FF2B5EF4-FFF2-40B4-BE49-F238E27FC236}">
                <a16:creationId xmlns:a16="http://schemas.microsoft.com/office/drawing/2014/main" id="{7C30134E-B627-4005-B356-ED76F48D9264}"/>
              </a:ext>
            </a:extLst>
          </p:cNvPr>
          <p:cNvSpPr txBox="1">
            <a:spLocks/>
          </p:cNvSpPr>
          <p:nvPr/>
        </p:nvSpPr>
        <p:spPr>
          <a:xfrm>
            <a:off x="611239" y="2573727"/>
            <a:ext cx="7849194" cy="2101922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180000" indent="-180000" algn="just">
              <a:lnSpc>
                <a:spcPct val="12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kumimoji="0" sz="3000" spc="-160">
                <a:effectLst/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2800" b="1" dirty="0"/>
              <a:t>안정적인 직업 생활과 경제적인 안정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2800" b="1" dirty="0"/>
              <a:t>직장 생활 </a:t>
            </a:r>
            <a:r>
              <a:rPr lang="ko-KR" altLang="en-US" sz="2800" b="1" dirty="0" err="1"/>
              <a:t>경력자로서의</a:t>
            </a:r>
            <a:r>
              <a:rPr lang="ko-KR" altLang="en-US" sz="2800" b="1" dirty="0"/>
              <a:t> 역할과 책임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2800" b="1" dirty="0"/>
              <a:t>노후에 할 수 있는 일과 취미 활동 탐색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2E754C47-F06B-02A1-FEAC-1F4DEA7370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202" y="4544607"/>
            <a:ext cx="3269612" cy="1985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1729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395536" y="1108805"/>
            <a:ext cx="648072" cy="43204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pc="-300" dirty="0">
                <a:effectLst/>
                <a:latin typeface="+mn-ea"/>
              </a:rPr>
              <a:t>01</a:t>
            </a:r>
            <a:endParaRPr lang="ko-KR" altLang="en-US" sz="3200" b="1" spc="-300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063326" y="1032442"/>
            <a:ext cx="4228754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3200" b="1" spc="-150" dirty="0">
                <a:solidFill>
                  <a:schemeClr val="accent6">
                    <a:lumMod val="75000"/>
                  </a:schemeClr>
                </a:solidFill>
                <a:effectLst/>
                <a:latin typeface="맑은 고딕"/>
                <a:ea typeface="맑은 고딕"/>
              </a:rPr>
              <a:t>직업적 성공 준비 요소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30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741741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2. </a:t>
            </a:r>
            <a:r>
              <a:rPr lang="ko-KR" altLang="en-US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생애 발달 과정에서 필요한 준비</a:t>
            </a:r>
            <a:endParaRPr lang="en-US" altLang="ko-KR" dirty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B237453E-CF73-471B-85F1-535FAF075ACF}"/>
              </a:ext>
            </a:extLst>
          </p:cNvPr>
          <p:cNvGrpSpPr/>
          <p:nvPr/>
        </p:nvGrpSpPr>
        <p:grpSpPr>
          <a:xfrm>
            <a:off x="611238" y="1833862"/>
            <a:ext cx="4320803" cy="523220"/>
            <a:chOff x="611238" y="1833862"/>
            <a:chExt cx="4320803" cy="523220"/>
          </a:xfrm>
        </p:grpSpPr>
        <p:sp>
          <p:nvSpPr>
            <p:cNvPr id="13" name="모서리가 둥근 직사각형 13">
              <a:extLst>
                <a:ext uri="{FF2B5EF4-FFF2-40B4-BE49-F238E27FC236}">
                  <a16:creationId xmlns:a16="http://schemas.microsoft.com/office/drawing/2014/main" id="{8F1C479C-7372-4881-9DBE-38CC2C2E0CB0}"/>
                </a:ext>
              </a:extLst>
            </p:cNvPr>
            <p:cNvSpPr/>
            <p:nvPr/>
          </p:nvSpPr>
          <p:spPr>
            <a:xfrm>
              <a:off x="611238" y="1988431"/>
              <a:ext cx="180000" cy="180000"/>
            </a:xfrm>
            <a:prstGeom prst="roundRect">
              <a:avLst/>
            </a:prstGeom>
            <a:gradFill rotWithShape="1">
              <a:gsLst>
                <a:gs pos="0">
                  <a:srgbClr val="4BACC6">
                    <a:shade val="51000"/>
                    <a:satMod val="130000"/>
                  </a:srgbClr>
                </a:gs>
                <a:gs pos="80000">
                  <a:srgbClr val="4BACC6">
                    <a:shade val="93000"/>
                    <a:satMod val="130000"/>
                  </a:srgbClr>
                </a:gs>
                <a:gs pos="100000">
                  <a:srgbClr val="4BACC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BACC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4" name="텍스트 개체 틀 7">
              <a:extLst>
                <a:ext uri="{FF2B5EF4-FFF2-40B4-BE49-F238E27FC236}">
                  <a16:creationId xmlns:a16="http://schemas.microsoft.com/office/drawing/2014/main" id="{8139A208-4B9C-4CBA-AF3A-77C8442F8351}"/>
                </a:ext>
              </a:extLst>
            </p:cNvPr>
            <p:cNvSpPr txBox="1">
              <a:spLocks/>
            </p:cNvSpPr>
            <p:nvPr/>
          </p:nvSpPr>
          <p:spPr>
            <a:xfrm>
              <a:off x="809819" y="1833862"/>
              <a:ext cx="4122222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marL="284163" indent="-28416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kumimoji="0" lang="ko-KR" altLang="en-US" sz="2800" b="1" spc="-150" dirty="0">
                  <a:effectLst/>
                  <a:latin typeface="맑은 고딕"/>
                  <a:ea typeface="맑은 고딕"/>
                </a:rPr>
                <a:t>노년기</a:t>
              </a:r>
              <a:r>
                <a:rPr kumimoji="0" lang="en-US" altLang="ko-KR" sz="2800" b="1" spc="-150" dirty="0">
                  <a:effectLst/>
                  <a:latin typeface="맑은 고딕"/>
                  <a:ea typeface="맑은 고딕"/>
                </a:rPr>
                <a:t>(61</a:t>
              </a:r>
              <a:r>
                <a:rPr kumimoji="0" lang="ko-KR" altLang="en-US" sz="2800" b="1" spc="-150" dirty="0">
                  <a:effectLst/>
                  <a:latin typeface="맑은 고딕"/>
                  <a:ea typeface="맑은 고딕"/>
                </a:rPr>
                <a:t>세 </a:t>
              </a:r>
              <a:r>
                <a:rPr kumimoji="0" lang="en-US" altLang="ko-KR" sz="2800" b="1" spc="-150" dirty="0">
                  <a:effectLst/>
                  <a:latin typeface="맑은 고딕"/>
                  <a:ea typeface="맑은 고딕"/>
                </a:rPr>
                <a:t>~ )</a:t>
              </a:r>
              <a:r>
                <a:rPr kumimoji="0" lang="ko-KR" altLang="en-US" sz="2800" b="1" spc="-150" dirty="0">
                  <a:effectLst/>
                  <a:latin typeface="맑은 고딕"/>
                  <a:ea typeface="맑은 고딕"/>
                </a:rPr>
                <a:t> 특징</a:t>
              </a:r>
            </a:p>
          </p:txBody>
        </p:sp>
      </p:grpSp>
      <p:sp>
        <p:nvSpPr>
          <p:cNvPr id="16" name="텍스트 개체 틀 7">
            <a:extLst>
              <a:ext uri="{FF2B5EF4-FFF2-40B4-BE49-F238E27FC236}">
                <a16:creationId xmlns:a16="http://schemas.microsoft.com/office/drawing/2014/main" id="{7C30134E-B627-4005-B356-ED76F48D9264}"/>
              </a:ext>
            </a:extLst>
          </p:cNvPr>
          <p:cNvSpPr txBox="1">
            <a:spLocks/>
          </p:cNvSpPr>
          <p:nvPr/>
        </p:nvSpPr>
        <p:spPr>
          <a:xfrm>
            <a:off x="611238" y="2573727"/>
            <a:ext cx="8011449" cy="3533211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180000" indent="-180000" algn="just">
              <a:lnSpc>
                <a:spcPct val="12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kumimoji="0" sz="3000" spc="-160">
                <a:effectLst/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buFont typeface="Wingdings" panose="05000000000000000000" pitchFamily="2" charset="2"/>
              <a:buChar char="ü"/>
            </a:pPr>
            <a:r>
              <a:rPr lang="ko-KR" altLang="en-US" sz="2200" b="1" dirty="0"/>
              <a:t>신체적 힘과 건강이 점점 쇠약해지고</a:t>
            </a:r>
            <a:r>
              <a:rPr lang="en-US" altLang="ko-KR" sz="2200" b="1" dirty="0"/>
              <a:t>, </a:t>
            </a:r>
            <a:r>
              <a:rPr lang="ko-KR" altLang="en-US" sz="2200" b="1" dirty="0"/>
              <a:t>직업 생활의 은퇴와 함께 수입도 감소</a:t>
            </a:r>
            <a:endParaRPr lang="en-US" altLang="ko-KR" sz="2200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ko-KR" altLang="en-US" sz="2200" b="1" dirty="0"/>
              <a:t>자신이나 배우자의 죽음에 대한 준비</a:t>
            </a:r>
            <a:endParaRPr lang="en-US" altLang="ko-KR" sz="2200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ko-KR" altLang="en-US" sz="2200" b="1" dirty="0"/>
              <a:t>남은 노년의 시간을 어떤 방법으로 의미 있고 보람 있게 보낼 것인지에 대한 고민과 적응이 필요한 시기</a:t>
            </a:r>
            <a:endParaRPr lang="en-US" altLang="ko-KR" sz="2200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ko-KR" altLang="en-US" sz="2200" b="1" dirty="0"/>
              <a:t>노년기가 길어지고 있는 고령화 시대에서 자립적인 노후 생활을 위해서는 경제적 측면 뿐만 아니라 건강</a:t>
            </a:r>
            <a:r>
              <a:rPr lang="en-US" altLang="ko-KR" sz="2200" b="1" dirty="0"/>
              <a:t>, </a:t>
            </a:r>
            <a:r>
              <a:rPr lang="ko-KR" altLang="en-US" sz="2200" b="1" dirty="0"/>
              <a:t>사회 참여</a:t>
            </a:r>
            <a:r>
              <a:rPr lang="en-US" altLang="ko-KR" sz="2200" b="1" dirty="0"/>
              <a:t>, </a:t>
            </a:r>
            <a:r>
              <a:rPr lang="ko-KR" altLang="en-US" sz="2200" b="1" dirty="0"/>
              <a:t>여가</a:t>
            </a:r>
            <a:r>
              <a:rPr lang="en-US" altLang="ko-KR" sz="2200" b="1" dirty="0"/>
              <a:t>, </a:t>
            </a:r>
            <a:r>
              <a:rPr lang="ko-KR" altLang="en-US" sz="2200" b="1" dirty="0"/>
              <a:t>봉사 활동</a:t>
            </a:r>
            <a:r>
              <a:rPr lang="en-US" altLang="ko-KR" sz="2200" b="1" dirty="0"/>
              <a:t>, </a:t>
            </a:r>
            <a:r>
              <a:rPr lang="ko-KR" altLang="en-US" sz="2200" b="1" dirty="0"/>
              <a:t>대인 </a:t>
            </a:r>
            <a:r>
              <a:rPr lang="ko-KR" altLang="en-US" sz="2200" b="1" dirty="0" err="1"/>
              <a:t>관계등</a:t>
            </a:r>
            <a:r>
              <a:rPr lang="ko-KR" altLang="en-US" sz="2200" b="1" dirty="0"/>
              <a:t> 다양한 영역에서의 대비가 필요</a:t>
            </a:r>
            <a:endParaRPr lang="en-US" altLang="ko-KR" sz="2200" b="1" dirty="0"/>
          </a:p>
        </p:txBody>
      </p:sp>
    </p:spTree>
    <p:extLst>
      <p:ext uri="{BB962C8B-B14F-4D97-AF65-F5344CB8AC3E}">
        <p14:creationId xmlns:p14="http://schemas.microsoft.com/office/powerpoint/2010/main" val="4726044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395536" y="1108805"/>
            <a:ext cx="648072" cy="43204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pc="-300" dirty="0">
                <a:effectLst/>
                <a:latin typeface="+mn-ea"/>
              </a:rPr>
              <a:t>01</a:t>
            </a:r>
            <a:endParaRPr lang="ko-KR" altLang="en-US" sz="3200" b="1" spc="-300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063326" y="1032442"/>
            <a:ext cx="4228754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3200" b="1" spc="-150" dirty="0">
                <a:solidFill>
                  <a:schemeClr val="accent6">
                    <a:lumMod val="75000"/>
                  </a:schemeClr>
                </a:solidFill>
                <a:effectLst/>
                <a:latin typeface="맑은 고딕"/>
                <a:ea typeface="맑은 고딕"/>
              </a:rPr>
              <a:t>직업적 성공 준비요소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31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741741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2. </a:t>
            </a:r>
            <a:r>
              <a:rPr lang="ko-KR" altLang="en-US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생애 발달 과정에서 필요한 준비</a:t>
            </a:r>
            <a:endParaRPr lang="en-US" altLang="ko-KR" dirty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DD326851-1A12-41EF-B147-E9C54D4C15F4}"/>
              </a:ext>
            </a:extLst>
          </p:cNvPr>
          <p:cNvGrpSpPr/>
          <p:nvPr/>
        </p:nvGrpSpPr>
        <p:grpSpPr>
          <a:xfrm>
            <a:off x="611238" y="1833862"/>
            <a:ext cx="4491744" cy="523220"/>
            <a:chOff x="611238" y="1833862"/>
            <a:chExt cx="4491744" cy="523220"/>
          </a:xfrm>
        </p:grpSpPr>
        <p:sp>
          <p:nvSpPr>
            <p:cNvPr id="13" name="모서리가 둥근 직사각형 13">
              <a:extLst>
                <a:ext uri="{FF2B5EF4-FFF2-40B4-BE49-F238E27FC236}">
                  <a16:creationId xmlns:a16="http://schemas.microsoft.com/office/drawing/2014/main" id="{8F1C479C-7372-4881-9DBE-38CC2C2E0CB0}"/>
                </a:ext>
              </a:extLst>
            </p:cNvPr>
            <p:cNvSpPr/>
            <p:nvPr/>
          </p:nvSpPr>
          <p:spPr>
            <a:xfrm>
              <a:off x="611238" y="1988431"/>
              <a:ext cx="180000" cy="180000"/>
            </a:xfrm>
            <a:prstGeom prst="roundRect">
              <a:avLst/>
            </a:prstGeom>
            <a:gradFill rotWithShape="1">
              <a:gsLst>
                <a:gs pos="0">
                  <a:srgbClr val="4BACC6">
                    <a:shade val="51000"/>
                    <a:satMod val="130000"/>
                  </a:srgbClr>
                </a:gs>
                <a:gs pos="80000">
                  <a:srgbClr val="4BACC6">
                    <a:shade val="93000"/>
                    <a:satMod val="130000"/>
                  </a:srgbClr>
                </a:gs>
                <a:gs pos="100000">
                  <a:srgbClr val="4BACC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BACC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4" name="텍스트 개체 틀 7">
              <a:extLst>
                <a:ext uri="{FF2B5EF4-FFF2-40B4-BE49-F238E27FC236}">
                  <a16:creationId xmlns:a16="http://schemas.microsoft.com/office/drawing/2014/main" id="{8139A208-4B9C-4CBA-AF3A-77C8442F8351}"/>
                </a:ext>
              </a:extLst>
            </p:cNvPr>
            <p:cNvSpPr txBox="1">
              <a:spLocks/>
            </p:cNvSpPr>
            <p:nvPr/>
          </p:nvSpPr>
          <p:spPr>
            <a:xfrm>
              <a:off x="809819" y="1833862"/>
              <a:ext cx="4293163" cy="523220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marL="284163" indent="-28416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kumimoji="0" lang="ko-KR" altLang="en-US" sz="2800" b="1" spc="-150" dirty="0">
                  <a:solidFill>
                    <a:srgbClr val="007AB3"/>
                  </a:solidFill>
                  <a:effectLst/>
                  <a:latin typeface="맑은 고딕"/>
                  <a:ea typeface="맑은 고딕"/>
                </a:rPr>
                <a:t>노년기</a:t>
              </a:r>
              <a:r>
                <a:rPr kumimoji="0" lang="en-US" altLang="ko-KR" sz="2800" b="1" spc="-150" dirty="0">
                  <a:solidFill>
                    <a:srgbClr val="007AB3"/>
                  </a:solidFill>
                  <a:effectLst/>
                  <a:latin typeface="맑은 고딕"/>
                  <a:ea typeface="맑은 고딕"/>
                </a:rPr>
                <a:t>(60</a:t>
              </a:r>
              <a:r>
                <a:rPr kumimoji="0" lang="ko-KR" altLang="en-US" sz="2800" b="1" spc="-150" dirty="0">
                  <a:solidFill>
                    <a:srgbClr val="007AB3"/>
                  </a:solidFill>
                  <a:effectLst/>
                  <a:latin typeface="맑은 고딕"/>
                  <a:ea typeface="맑은 고딕"/>
                </a:rPr>
                <a:t>세</a:t>
              </a:r>
              <a:r>
                <a:rPr kumimoji="0" lang="en-US" altLang="ko-KR" sz="2800" b="1" spc="-150" dirty="0">
                  <a:solidFill>
                    <a:srgbClr val="007AB3"/>
                  </a:solidFill>
                  <a:effectLst/>
                  <a:latin typeface="맑은 고딕"/>
                  <a:ea typeface="맑은 고딕"/>
                </a:rPr>
                <a:t>~) </a:t>
              </a:r>
              <a:r>
                <a:rPr kumimoji="0" lang="ko-KR" altLang="en-US" sz="2800" b="1" spc="-150" dirty="0">
                  <a:solidFill>
                    <a:srgbClr val="007AB3"/>
                  </a:solidFill>
                  <a:effectLst/>
                  <a:latin typeface="맑은 고딕"/>
                  <a:ea typeface="맑은 고딕"/>
                </a:rPr>
                <a:t>필요한 준비</a:t>
              </a:r>
            </a:p>
          </p:txBody>
        </p:sp>
      </p:grpSp>
      <p:sp>
        <p:nvSpPr>
          <p:cNvPr id="16" name="텍스트 개체 틀 7">
            <a:extLst>
              <a:ext uri="{FF2B5EF4-FFF2-40B4-BE49-F238E27FC236}">
                <a16:creationId xmlns:a16="http://schemas.microsoft.com/office/drawing/2014/main" id="{7C30134E-B627-4005-B356-ED76F48D9264}"/>
              </a:ext>
            </a:extLst>
          </p:cNvPr>
          <p:cNvSpPr txBox="1">
            <a:spLocks/>
          </p:cNvSpPr>
          <p:nvPr/>
        </p:nvSpPr>
        <p:spPr>
          <a:xfrm>
            <a:off x="611239" y="2573727"/>
            <a:ext cx="7849194" cy="2825197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180000" indent="-180000" algn="just">
              <a:lnSpc>
                <a:spcPct val="12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kumimoji="0" sz="3000" spc="-160">
                <a:effectLst/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2800" b="1" dirty="0"/>
              <a:t>오랜 직업 생활의 경력 활용</a:t>
            </a:r>
            <a:r>
              <a:rPr lang="en-US" altLang="ko-KR" sz="2800" b="1" dirty="0"/>
              <a:t>, </a:t>
            </a:r>
            <a:r>
              <a:rPr lang="ko-KR" altLang="en-US" sz="2800" b="1" dirty="0"/>
              <a:t>봉사 활동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2800" b="1" dirty="0"/>
              <a:t>은퇴 후 생활 수준 유지를 위한 준비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2800" b="1" dirty="0"/>
              <a:t>건강 유지와 점검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2800" b="1" dirty="0"/>
              <a:t>노년 일자리 준비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66707F9-CDA0-FE04-C40A-E7898757EB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972795"/>
            <a:ext cx="4104777" cy="2735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8410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-440" y="142563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5212443" y="247174"/>
            <a:ext cx="2698373" cy="51077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CACACB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algn="just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400" b="1" spc="-150" dirty="0">
                <a:solidFill>
                  <a:srgbClr val="005AAA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나의 생애 설계하기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rgbClr val="005AAA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224267" y="184954"/>
            <a:ext cx="3195605" cy="515162"/>
          </a:xfrm>
          <a:prstGeom prst="roundRect">
            <a:avLst>
              <a:gd name="adj" fmla="val 42770"/>
            </a:avLst>
          </a:prstGeom>
          <a:solidFill>
            <a:srgbClr val="66C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400" b="1" dirty="0">
                <a:effectLst/>
                <a:latin typeface="+mj-ea"/>
                <a:ea typeface="+mj-ea"/>
              </a:rPr>
              <a:t>생각을 키우는 탐구</a:t>
            </a:r>
          </a:p>
        </p:txBody>
      </p:sp>
      <p:sp>
        <p:nvSpPr>
          <p:cNvPr id="11" name="텍스트 개체 틀 7">
            <a:extLst>
              <a:ext uri="{FF2B5EF4-FFF2-40B4-BE49-F238E27FC236}">
                <a16:creationId xmlns:a16="http://schemas.microsoft.com/office/drawing/2014/main" id="{8DFC7C80-6A8C-4E07-A30E-DC27096AD167}"/>
              </a:ext>
            </a:extLst>
          </p:cNvPr>
          <p:cNvSpPr txBox="1">
            <a:spLocks/>
          </p:cNvSpPr>
          <p:nvPr/>
        </p:nvSpPr>
        <p:spPr>
          <a:xfrm>
            <a:off x="324781" y="971136"/>
            <a:ext cx="5399348" cy="400110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sz="2000" b="1" spc="-300" dirty="0">
                <a:effectLst/>
                <a:latin typeface="맑은 고딕" pitchFamily="50" charset="-127"/>
              </a:rPr>
              <a:t>청소년기부터 노년기까지 나의 생애를 설계해 보자</a:t>
            </a:r>
            <a:r>
              <a:rPr lang="en-US" altLang="ko-KR" sz="2000" b="1" spc="-300" dirty="0">
                <a:effectLst/>
                <a:latin typeface="맑은 고딕" pitchFamily="50" charset="-127"/>
              </a:rPr>
              <a:t>.</a:t>
            </a:r>
            <a:endParaRPr lang="en-US" altLang="ko-KR" sz="2000" b="1" spc="-300" dirty="0">
              <a:effectLst/>
              <a:latin typeface="맑은 고딕" pitchFamily="50" charset="-127"/>
              <a:sym typeface="Wingdings" panose="05000000000000000000" pitchFamily="2" charset="2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2FF96A05-8402-410E-8EEB-D86C48AEDC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3183" y="652451"/>
            <a:ext cx="10250095" cy="515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C04E20A9-A631-43F7-94DC-C061014E0E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533292"/>
            <a:ext cx="7430537" cy="5077534"/>
          </a:xfrm>
          <a:prstGeom prst="rect">
            <a:avLst/>
          </a:prstGeom>
        </p:spPr>
      </p:pic>
      <p:sp>
        <p:nvSpPr>
          <p:cNvPr id="2" name="모서리가 둥근 직사각형 8">
            <a:extLst>
              <a:ext uri="{FF2B5EF4-FFF2-40B4-BE49-F238E27FC236}">
                <a16:creationId xmlns:a16="http://schemas.microsoft.com/office/drawing/2014/main" id="{74A8F414-78C7-E2E7-2B6A-AEF712C828F5}"/>
              </a:ext>
            </a:extLst>
          </p:cNvPr>
          <p:cNvSpPr/>
          <p:nvPr/>
        </p:nvSpPr>
        <p:spPr>
          <a:xfrm>
            <a:off x="6922807" y="1001326"/>
            <a:ext cx="1191298" cy="395984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예시답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endParaRPr kumimoji="0" lang="ko-KR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2192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-440" y="142563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5212443" y="247174"/>
            <a:ext cx="2698373" cy="51077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CACACB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algn="just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400" b="1" spc="-150" dirty="0">
                <a:solidFill>
                  <a:srgbClr val="005AAA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나의 생애 설계하기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rgbClr val="005AAA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224267" y="184954"/>
            <a:ext cx="3195605" cy="515162"/>
          </a:xfrm>
          <a:prstGeom prst="roundRect">
            <a:avLst>
              <a:gd name="adj" fmla="val 42770"/>
            </a:avLst>
          </a:prstGeom>
          <a:solidFill>
            <a:srgbClr val="66C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400" b="1" dirty="0">
                <a:effectLst/>
                <a:latin typeface="+mj-ea"/>
                <a:ea typeface="+mj-ea"/>
              </a:rPr>
              <a:t>생각을 키우는 탐구</a:t>
            </a:r>
          </a:p>
        </p:txBody>
      </p:sp>
      <p:sp>
        <p:nvSpPr>
          <p:cNvPr id="11" name="텍스트 개체 틀 7">
            <a:extLst>
              <a:ext uri="{FF2B5EF4-FFF2-40B4-BE49-F238E27FC236}">
                <a16:creationId xmlns:a16="http://schemas.microsoft.com/office/drawing/2014/main" id="{8DFC7C80-6A8C-4E07-A30E-DC27096AD167}"/>
              </a:ext>
            </a:extLst>
          </p:cNvPr>
          <p:cNvSpPr txBox="1">
            <a:spLocks/>
          </p:cNvSpPr>
          <p:nvPr/>
        </p:nvSpPr>
        <p:spPr>
          <a:xfrm>
            <a:off x="324781" y="971136"/>
            <a:ext cx="5399348" cy="400110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sz="2000" b="1" spc="-300" dirty="0">
                <a:effectLst/>
                <a:latin typeface="맑은 고딕" pitchFamily="50" charset="-127"/>
              </a:rPr>
              <a:t>청소년기부터 노년기까지 나의 생애를 설계해 보자</a:t>
            </a:r>
            <a:r>
              <a:rPr lang="en-US" altLang="ko-KR" sz="2000" b="1" spc="-300" dirty="0">
                <a:effectLst/>
                <a:latin typeface="맑은 고딕" pitchFamily="50" charset="-127"/>
              </a:rPr>
              <a:t>.</a:t>
            </a:r>
            <a:endParaRPr lang="en-US" altLang="ko-KR" sz="2000" b="1" spc="-300" dirty="0">
              <a:effectLst/>
              <a:latin typeface="맑은 고딕" pitchFamily="50" charset="-127"/>
              <a:sym typeface="Wingdings" panose="05000000000000000000" pitchFamily="2" charset="2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2FF96A05-8402-410E-8EEB-D86C48AEDC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3183" y="652451"/>
            <a:ext cx="10250095" cy="515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82FBD26C-83C6-446F-B0B9-CA01F16B24DB}"/>
              </a:ext>
            </a:extLst>
          </p:cNvPr>
          <p:cNvGrpSpPr/>
          <p:nvPr/>
        </p:nvGrpSpPr>
        <p:grpSpPr>
          <a:xfrm>
            <a:off x="369215" y="1358960"/>
            <a:ext cx="7919627" cy="5163271"/>
            <a:chOff x="369215" y="1358960"/>
            <a:chExt cx="7919627" cy="5163271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33B09033-532F-4F8B-B176-3B60EB1103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9215" y="1358960"/>
              <a:ext cx="7875193" cy="1209844"/>
            </a:xfrm>
            <a:prstGeom prst="rect">
              <a:avLst/>
            </a:prstGeom>
          </p:spPr>
        </p:pic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EDFD6331-E458-453D-84C4-D753E1EAD8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7544" y="2568804"/>
              <a:ext cx="7821298" cy="3953427"/>
            </a:xfrm>
            <a:prstGeom prst="rect">
              <a:avLst/>
            </a:prstGeom>
          </p:spPr>
        </p:pic>
      </p:grpSp>
      <p:sp>
        <p:nvSpPr>
          <p:cNvPr id="2" name="모서리가 둥근 직사각형 8">
            <a:extLst>
              <a:ext uri="{FF2B5EF4-FFF2-40B4-BE49-F238E27FC236}">
                <a16:creationId xmlns:a16="http://schemas.microsoft.com/office/drawing/2014/main" id="{BAFD4D63-8141-0A62-69FF-18CC974C2533}"/>
              </a:ext>
            </a:extLst>
          </p:cNvPr>
          <p:cNvSpPr/>
          <p:nvPr/>
        </p:nvSpPr>
        <p:spPr>
          <a:xfrm>
            <a:off x="6957752" y="934896"/>
            <a:ext cx="1191298" cy="395984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예시답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endParaRPr kumimoji="0" lang="ko-KR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6995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-440" y="142563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53495" y="273622"/>
            <a:ext cx="3281035" cy="51077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CACACB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algn="just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400" b="1" i="0" strike="noStrike" kern="1200" cap="none" spc="-150" normalizeH="0" noProof="0">
                <a:ln>
                  <a:noFill/>
                </a:ln>
                <a:solidFill>
                  <a:srgbClr val="005AA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성공한 직업인 탐색하기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rgbClr val="005AAA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224267" y="184954"/>
            <a:ext cx="3195605" cy="515162"/>
          </a:xfrm>
          <a:prstGeom prst="roundRect">
            <a:avLst>
              <a:gd name="adj" fmla="val 42770"/>
            </a:avLst>
          </a:prstGeom>
          <a:solidFill>
            <a:srgbClr val="66C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400" b="1" dirty="0">
                <a:effectLst/>
                <a:latin typeface="+mj-ea"/>
                <a:ea typeface="+mj-ea"/>
              </a:rPr>
              <a:t>생각을 키우는 탐구</a:t>
            </a:r>
          </a:p>
        </p:txBody>
      </p:sp>
      <p:sp>
        <p:nvSpPr>
          <p:cNvPr id="11" name="텍스트 개체 틀 7">
            <a:extLst>
              <a:ext uri="{FF2B5EF4-FFF2-40B4-BE49-F238E27FC236}">
                <a16:creationId xmlns:a16="http://schemas.microsoft.com/office/drawing/2014/main" id="{8DFC7C80-6A8C-4E07-A30E-DC27096AD167}"/>
              </a:ext>
            </a:extLst>
          </p:cNvPr>
          <p:cNvSpPr txBox="1">
            <a:spLocks/>
          </p:cNvSpPr>
          <p:nvPr/>
        </p:nvSpPr>
        <p:spPr>
          <a:xfrm>
            <a:off x="324781" y="971136"/>
            <a:ext cx="7789324" cy="400110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sz="2000" b="1" spc="-300" dirty="0">
                <a:effectLst/>
                <a:latin typeface="맑은 고딕" pitchFamily="50" charset="-127"/>
                <a:sym typeface="Wingdings" panose="05000000000000000000" pitchFamily="2" charset="2"/>
              </a:rPr>
              <a:t>디지털 기기를 활용하여 성공한 직업인을 검색하고 발표해 보자</a:t>
            </a:r>
            <a:r>
              <a:rPr lang="en-US" altLang="ko-KR" sz="2000" b="1" spc="-300" dirty="0">
                <a:effectLst/>
                <a:latin typeface="맑은 고딕" pitchFamily="50" charset="-127"/>
                <a:sym typeface="Wingdings" panose="05000000000000000000" pitchFamily="2" charset="2"/>
              </a:rPr>
              <a:t>.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2FF96A05-8402-410E-8EEB-D86C48AEDC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3183" y="652451"/>
            <a:ext cx="10250095" cy="515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4A427436-19B6-4043-BD96-A2A0AD5CD6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703" y="1570971"/>
            <a:ext cx="7859222" cy="4706007"/>
          </a:xfrm>
          <a:prstGeom prst="rect">
            <a:avLst/>
          </a:prstGeom>
        </p:spPr>
      </p:pic>
      <p:sp>
        <p:nvSpPr>
          <p:cNvPr id="3" name="모서리가 둥근 직사각형 8">
            <a:extLst>
              <a:ext uri="{FF2B5EF4-FFF2-40B4-BE49-F238E27FC236}">
                <a16:creationId xmlns:a16="http://schemas.microsoft.com/office/drawing/2014/main" id="{6A9DF391-939F-967C-0DFF-D4A6728F4E31}"/>
              </a:ext>
            </a:extLst>
          </p:cNvPr>
          <p:cNvSpPr/>
          <p:nvPr/>
        </p:nvSpPr>
        <p:spPr>
          <a:xfrm>
            <a:off x="7251463" y="1032223"/>
            <a:ext cx="1191298" cy="395984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예시답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endParaRPr kumimoji="0" lang="ko-KR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941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-440" y="142563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5713224" y="247174"/>
            <a:ext cx="1750350" cy="51077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CACACB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algn="just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400" b="1" spc="-150" dirty="0">
                <a:solidFill>
                  <a:srgbClr val="005AAA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취업 </a:t>
            </a:r>
            <a:r>
              <a:rPr kumimoji="0" lang="ko-KR" altLang="en-US" sz="2400" b="1" spc="-150" dirty="0" err="1">
                <a:solidFill>
                  <a:srgbClr val="005AAA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성공기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rgbClr val="005AAA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224267" y="184954"/>
            <a:ext cx="3672407" cy="515162"/>
          </a:xfrm>
          <a:prstGeom prst="roundRect">
            <a:avLst>
              <a:gd name="adj" fmla="val 42770"/>
            </a:avLst>
          </a:prstGeom>
          <a:solidFill>
            <a:srgbClr val="66C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400" b="1" dirty="0">
                <a:effectLst/>
                <a:latin typeface="+mj-ea"/>
                <a:ea typeface="+mj-ea"/>
              </a:rPr>
              <a:t>생각을 더하는 읽기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B0936914-C772-4FF2-884F-D14B0A6AC9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1224" y="1055506"/>
            <a:ext cx="2105319" cy="2439686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FCD71F63-B808-4856-9896-F1FF996721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1028852"/>
            <a:ext cx="6120680" cy="5352476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CB56070A-CA0F-4693-8F5A-49B9993269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1223" y="3789040"/>
            <a:ext cx="2105319" cy="2257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9470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-440" y="142563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5713224" y="247174"/>
            <a:ext cx="1750350" cy="51077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CACACB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algn="just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400" b="1" spc="-150" dirty="0">
                <a:solidFill>
                  <a:srgbClr val="005AAA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취업 </a:t>
            </a:r>
            <a:r>
              <a:rPr kumimoji="0" lang="ko-KR" altLang="en-US" sz="2400" b="1" spc="-150" dirty="0" err="1">
                <a:solidFill>
                  <a:srgbClr val="005AAA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성공기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rgbClr val="005AAA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224267" y="184954"/>
            <a:ext cx="3672407" cy="515162"/>
          </a:xfrm>
          <a:prstGeom prst="roundRect">
            <a:avLst>
              <a:gd name="adj" fmla="val 42770"/>
            </a:avLst>
          </a:prstGeom>
          <a:solidFill>
            <a:srgbClr val="66C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400" b="1" dirty="0">
                <a:effectLst/>
                <a:latin typeface="+mj-ea"/>
                <a:ea typeface="+mj-ea"/>
              </a:rPr>
              <a:t>생각을 더하는 읽기</a:t>
            </a:r>
          </a:p>
        </p:txBody>
      </p:sp>
      <p:sp>
        <p:nvSpPr>
          <p:cNvPr id="13" name="텍스트 개체 틀 7">
            <a:extLst>
              <a:ext uri="{FF2B5EF4-FFF2-40B4-BE49-F238E27FC236}">
                <a16:creationId xmlns:a16="http://schemas.microsoft.com/office/drawing/2014/main" id="{09946287-D9DE-4AB5-84C9-C13F139F31E4}"/>
              </a:ext>
            </a:extLst>
          </p:cNvPr>
          <p:cNvSpPr txBox="1">
            <a:spLocks/>
          </p:cNvSpPr>
          <p:nvPr/>
        </p:nvSpPr>
        <p:spPr>
          <a:xfrm>
            <a:off x="616820" y="1698872"/>
            <a:ext cx="7339555" cy="4278094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en-US" altLang="ko-KR" sz="2000" b="1" dirty="0">
                <a:solidFill>
                  <a:srgbClr val="007AB3"/>
                </a:solidFill>
                <a:effectLst/>
              </a:rPr>
              <a:t>1. </a:t>
            </a:r>
            <a:r>
              <a:rPr lang="ko-KR" altLang="en-US" sz="2000" b="1" dirty="0">
                <a:solidFill>
                  <a:srgbClr val="007AB3"/>
                </a:solidFill>
                <a:effectLst/>
              </a:rPr>
              <a:t>끊임없이 반복하여 노력하라</a:t>
            </a:r>
            <a:r>
              <a:rPr lang="en-US" altLang="ko-KR" sz="2000" b="1" dirty="0">
                <a:solidFill>
                  <a:srgbClr val="007AB3"/>
                </a:solidFill>
                <a:effectLst/>
              </a:rPr>
              <a:t>.</a:t>
            </a:r>
          </a:p>
          <a:p>
            <a:r>
              <a:rPr lang="ko-KR" altLang="en-US" sz="1600" dirty="0">
                <a:effectLst/>
              </a:rPr>
              <a:t>만 번의 법칙처럼 한 가지 일이 내 손에 완벽하게 익혀질 때까지 스스로</a:t>
            </a:r>
          </a:p>
          <a:p>
            <a:r>
              <a:rPr lang="ko-KR" altLang="en-US" sz="1600" dirty="0">
                <a:effectLst/>
              </a:rPr>
              <a:t>채찍질해 가며 준비했다</a:t>
            </a:r>
            <a:r>
              <a:rPr lang="en-US" altLang="ko-KR" sz="1600" dirty="0">
                <a:effectLst/>
              </a:rPr>
              <a:t>. </a:t>
            </a:r>
            <a:r>
              <a:rPr lang="ko-KR" altLang="en-US" sz="1600" dirty="0">
                <a:effectLst/>
              </a:rPr>
              <a:t>어느 순간 나의 손에 익숙해지는 순간이 다가</a:t>
            </a:r>
          </a:p>
          <a:p>
            <a:r>
              <a:rPr lang="ko-KR" altLang="en-US" sz="1600" dirty="0">
                <a:effectLst/>
              </a:rPr>
              <a:t>온다</a:t>
            </a:r>
            <a:r>
              <a:rPr lang="en-US" altLang="ko-KR" sz="1600" dirty="0">
                <a:effectLst/>
              </a:rPr>
              <a:t>.</a:t>
            </a:r>
          </a:p>
          <a:p>
            <a:r>
              <a:rPr lang="en-US" altLang="ko-KR" sz="2000" b="1" dirty="0">
                <a:solidFill>
                  <a:srgbClr val="007AB3"/>
                </a:solidFill>
                <a:effectLst/>
              </a:rPr>
              <a:t>2. </a:t>
            </a:r>
            <a:r>
              <a:rPr lang="ko-KR" altLang="en-US" sz="2000" b="1" dirty="0">
                <a:solidFill>
                  <a:srgbClr val="007AB3"/>
                </a:solidFill>
                <a:effectLst/>
              </a:rPr>
              <a:t>실패는 성공의 어머니이다</a:t>
            </a:r>
            <a:r>
              <a:rPr lang="en-US" altLang="ko-KR" sz="2000" b="1" dirty="0">
                <a:solidFill>
                  <a:srgbClr val="007AB3"/>
                </a:solidFill>
                <a:effectLst/>
              </a:rPr>
              <a:t>.</a:t>
            </a:r>
          </a:p>
          <a:p>
            <a:r>
              <a:rPr lang="ko-KR" altLang="en-US" sz="1600" dirty="0">
                <a:effectLst/>
              </a:rPr>
              <a:t>실패와 성공을 반복하는 과정이 순탄하지는 않았다</a:t>
            </a:r>
            <a:r>
              <a:rPr lang="en-US" altLang="ko-KR" sz="1600" dirty="0">
                <a:effectLst/>
              </a:rPr>
              <a:t>. </a:t>
            </a:r>
            <a:r>
              <a:rPr lang="ko-KR" altLang="en-US" sz="1600" dirty="0">
                <a:effectLst/>
              </a:rPr>
              <a:t>모든 일에 오르막과</a:t>
            </a:r>
          </a:p>
          <a:p>
            <a:r>
              <a:rPr lang="ko-KR" altLang="en-US" sz="1600" dirty="0">
                <a:effectLst/>
              </a:rPr>
              <a:t>내리막이 있듯이 많이 다치기도 하고 다른 이들의 눈총을 받기도 했다</a:t>
            </a:r>
            <a:r>
              <a:rPr lang="en-US" altLang="ko-KR" sz="1600" dirty="0">
                <a:effectLst/>
              </a:rPr>
              <a:t>. </a:t>
            </a:r>
            <a:r>
              <a:rPr lang="ko-KR" altLang="en-US" sz="1600" dirty="0">
                <a:effectLst/>
              </a:rPr>
              <a:t>하</a:t>
            </a:r>
          </a:p>
          <a:p>
            <a:r>
              <a:rPr lang="ko-KR" altLang="en-US" sz="1600" dirty="0">
                <a:effectLst/>
              </a:rPr>
              <a:t>지만 실패를 교훈 삼아 끊임없이 반복 연습하면서 좋은 결과를 얻었다</a:t>
            </a:r>
            <a:r>
              <a:rPr lang="en-US" altLang="ko-KR" sz="1600" dirty="0">
                <a:effectLst/>
              </a:rPr>
              <a:t>.</a:t>
            </a:r>
          </a:p>
          <a:p>
            <a:r>
              <a:rPr lang="en-US" altLang="ko-KR" sz="2000" b="1" dirty="0">
                <a:solidFill>
                  <a:srgbClr val="007AB3"/>
                </a:solidFill>
                <a:effectLst/>
              </a:rPr>
              <a:t>3. </a:t>
            </a:r>
            <a:r>
              <a:rPr lang="ko-KR" altLang="en-US" sz="2000" b="1" dirty="0">
                <a:solidFill>
                  <a:srgbClr val="007AB3"/>
                </a:solidFill>
                <a:effectLst/>
              </a:rPr>
              <a:t>매사에 성실하게 하라</a:t>
            </a:r>
            <a:r>
              <a:rPr lang="en-US" altLang="ko-KR" sz="2000" b="1" dirty="0">
                <a:solidFill>
                  <a:srgbClr val="007AB3"/>
                </a:solidFill>
                <a:effectLst/>
              </a:rPr>
              <a:t>.</a:t>
            </a:r>
          </a:p>
          <a:p>
            <a:r>
              <a:rPr lang="ko-KR" altLang="en-US" sz="1600" dirty="0">
                <a:effectLst/>
              </a:rPr>
              <a:t>잘하고 있다며 응원해 주는 가족들</a:t>
            </a:r>
            <a:r>
              <a:rPr lang="en-US" altLang="ko-KR" sz="1600" dirty="0">
                <a:effectLst/>
              </a:rPr>
              <a:t>, </a:t>
            </a:r>
            <a:r>
              <a:rPr lang="ko-KR" altLang="en-US" sz="1600" dirty="0">
                <a:effectLst/>
              </a:rPr>
              <a:t>지인들 덕분에 항상 성실하게 주저하지 않</a:t>
            </a:r>
          </a:p>
          <a:p>
            <a:r>
              <a:rPr lang="ko-KR" altLang="en-US" sz="1600" dirty="0">
                <a:effectLst/>
              </a:rPr>
              <a:t>고 나아갈 수 있었다</a:t>
            </a:r>
            <a:r>
              <a:rPr lang="en-US" altLang="ko-KR" sz="1600" dirty="0">
                <a:effectLst/>
              </a:rPr>
              <a:t>.</a:t>
            </a:r>
          </a:p>
        </p:txBody>
      </p:sp>
      <p:sp>
        <p:nvSpPr>
          <p:cNvPr id="12" name="텍스트 개체 틀 7">
            <a:extLst>
              <a:ext uri="{FF2B5EF4-FFF2-40B4-BE49-F238E27FC236}">
                <a16:creationId xmlns:a16="http://schemas.microsoft.com/office/drawing/2014/main" id="{70510DF4-5705-4E78-8F9C-D7990957C708}"/>
              </a:ext>
            </a:extLst>
          </p:cNvPr>
          <p:cNvSpPr txBox="1">
            <a:spLocks/>
          </p:cNvSpPr>
          <p:nvPr/>
        </p:nvSpPr>
        <p:spPr>
          <a:xfrm>
            <a:off x="539552" y="1000256"/>
            <a:ext cx="5587427" cy="56092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57200" indent="-457200">
              <a:lnSpc>
                <a:spcPts val="4000"/>
              </a:lnSpc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kumimoji="0" lang="ko-KR" altLang="en-US" sz="3000" b="1" spc="-160" dirty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b="1" spc="-160" dirty="0" err="1">
                <a:effectLst/>
                <a:latin typeface="맑은 고딕" pitchFamily="50" charset="-127"/>
                <a:ea typeface="맑은 고딕" pitchFamily="50" charset="-127"/>
              </a:rPr>
              <a:t>손혜령</a:t>
            </a:r>
            <a:r>
              <a:rPr kumimoji="0" lang="ko-KR" altLang="en-US" sz="3000" b="1" spc="-160" dirty="0">
                <a:effectLst/>
                <a:latin typeface="맑은 고딕" pitchFamily="50" charset="-127"/>
                <a:ea typeface="맑은 고딕" pitchFamily="50" charset="-127"/>
              </a:rPr>
              <a:t> 씨의 성공 취업 포인트</a:t>
            </a:r>
            <a:endParaRPr kumimoji="0" lang="en-US" altLang="ko-KR" sz="3000" b="1" spc="-16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65AF587-9F9F-9EF5-CBA2-488D94C99E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916439"/>
            <a:ext cx="1835696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2701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2924246" y="3162066"/>
            <a:ext cx="5806216" cy="900000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sz="2800" b="1" dirty="0">
                <a:effectLst/>
                <a:latin typeface="+mn-ea"/>
                <a:ea typeface="+mn-ea"/>
              </a:rPr>
              <a:t>생애 발달의 개념과 과정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924246" y="4144724"/>
            <a:ext cx="5806216" cy="900000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sz="2800" b="1" dirty="0">
                <a:effectLst/>
                <a:latin typeface="+mn-ea"/>
                <a:ea typeface="+mn-ea"/>
              </a:rPr>
              <a:t>생애 발달 과정에서 필요한 준비</a:t>
            </a:r>
          </a:p>
        </p:txBody>
      </p:sp>
      <p:sp>
        <p:nvSpPr>
          <p:cNvPr id="16" name="TextBox 15">
            <a:hlinkClick r:id="rId2" action="ppaction://hlinksldjump"/>
          </p:cNvPr>
          <p:cNvSpPr txBox="1"/>
          <p:nvPr/>
        </p:nvSpPr>
        <p:spPr>
          <a:xfrm>
            <a:off x="2936813" y="1196752"/>
            <a:ext cx="5806216" cy="900000"/>
          </a:xfrm>
          <a:prstGeom prst="roundRect">
            <a:avLst/>
          </a:prstGeom>
          <a:solidFill>
            <a:srgbClr val="D9ECD6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sz="3200" b="1" dirty="0">
                <a:effectLst/>
                <a:latin typeface="+mn-ea"/>
                <a:ea typeface="+mn-ea"/>
              </a:rPr>
              <a:t>학습 목표를 알아보자</a:t>
            </a:r>
            <a:r>
              <a:rPr lang="en-US" altLang="ko-KR" sz="3200" b="1" dirty="0">
                <a:effectLst/>
                <a:latin typeface="+mn-ea"/>
                <a:ea typeface="+mn-ea"/>
              </a:rPr>
              <a:t>.</a:t>
            </a:r>
            <a:endParaRPr lang="ko-KR" altLang="en-US" sz="3200" b="1" dirty="0">
              <a:effectLst/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13539" y="3162066"/>
            <a:ext cx="2434865" cy="900000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en-US" altLang="ko-KR" sz="3200" b="1" dirty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3539" y="4144724"/>
            <a:ext cx="2434865" cy="900000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en-US" altLang="ko-KR" sz="3200" b="1" dirty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13538" y="1196752"/>
            <a:ext cx="2434865" cy="900000"/>
          </a:xfrm>
          <a:prstGeom prst="roundRect">
            <a:avLst/>
          </a:prstGeom>
          <a:solidFill>
            <a:srgbClr val="D9ECD6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sz="3200" b="1" dirty="0">
                <a:effectLst/>
                <a:latin typeface="+mn-ea"/>
                <a:ea typeface="+mn-ea"/>
              </a:rPr>
              <a:t>학습 목표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924245" y="2179409"/>
            <a:ext cx="5806216" cy="90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sz="3200" b="1" dirty="0">
                <a:effectLst/>
                <a:latin typeface="+mn-ea"/>
                <a:ea typeface="+mn-ea"/>
              </a:rPr>
              <a:t>성공적인 </a:t>
            </a:r>
            <a:r>
              <a:rPr lang="ko-KR" altLang="en-US" sz="3200" b="1" dirty="0">
                <a:effectLst/>
                <a:latin typeface="+mn-ea"/>
              </a:rPr>
              <a:t>삶을 위한 준비</a:t>
            </a:r>
            <a:endParaRPr lang="en-US" altLang="ko-KR" sz="3200" b="1" dirty="0">
              <a:effectLst/>
              <a:latin typeface="+mn-ea"/>
              <a:ea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3538" y="2179409"/>
            <a:ext cx="2434865" cy="90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sz="3200" b="1" dirty="0">
                <a:effectLst/>
                <a:latin typeface="+mn-ea"/>
              </a:rPr>
              <a:t>생각 열기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51520" y="18864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ko-KR" altLang="en-US" sz="320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목차</a:t>
            </a:r>
            <a:endParaRPr lang="en-US" altLang="ko-KR" sz="320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65173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0" y="0"/>
            <a:ext cx="3286116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5" name="텍스트 개체 틀 7"/>
          <p:cNvSpPr txBox="1">
            <a:spLocks/>
          </p:cNvSpPr>
          <p:nvPr/>
        </p:nvSpPr>
        <p:spPr>
          <a:xfrm>
            <a:off x="4143372" y="1357298"/>
            <a:ext cx="135732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14338" marR="0" lvl="0" indent="-41433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4000" b="0" i="0" u="none" strike="noStrike" kern="1200" cap="none" spc="-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1-1</a:t>
            </a: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3429000"/>
            <a:ext cx="3312368" cy="18002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0" marR="0" lvl="0" indent="0" algn="just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5B9BD5"/>
              </a:buClr>
              <a:buSzTx/>
              <a:buFontTx/>
              <a:buNone/>
              <a:tabLst/>
              <a:defRPr/>
            </a:pPr>
            <a:endParaRPr kumimoji="0" lang="en-US" altLang="ko-KR" sz="2400" b="0" i="0" u="none" strike="noStrike" kern="1200" cap="none" spc="-7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2006838"/>
            <a:ext cx="5328592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단원이 </a:t>
            </a:r>
            <a:endParaRPr kumimoji="1" lang="en-US" altLang="ko-KR" sz="7200" b="1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끝났습니다</a:t>
            </a:r>
            <a:r>
              <a:rPr lang="en-US" altLang="ko-KR" sz="7200" b="1" dirty="0">
                <a:solidFill>
                  <a:srgbClr val="4472C4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!</a:t>
            </a:r>
            <a:endParaRPr kumimoji="1" lang="ko-KR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71E83827-7788-B862-150D-83F79CCBAA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17861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51520" y="188640"/>
            <a:ext cx="19623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ko-KR" altLang="en-US" sz="320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학습 목표</a:t>
            </a:r>
            <a:endParaRPr lang="en-US" altLang="ko-KR" sz="320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C14EF95F-8D35-452D-848A-12E8EBEDB59D}"/>
              </a:ext>
            </a:extLst>
          </p:cNvPr>
          <p:cNvGrpSpPr/>
          <p:nvPr/>
        </p:nvGrpSpPr>
        <p:grpSpPr>
          <a:xfrm>
            <a:off x="450207" y="1378127"/>
            <a:ext cx="8243585" cy="3707058"/>
            <a:chOff x="450207" y="1268760"/>
            <a:chExt cx="8243585" cy="4101747"/>
          </a:xfrm>
        </p:grpSpPr>
        <p:sp>
          <p:nvSpPr>
            <p:cNvPr id="20" name="모서리가 둥근 직사각형 19"/>
            <p:cNvSpPr/>
            <p:nvPr/>
          </p:nvSpPr>
          <p:spPr>
            <a:xfrm>
              <a:off x="450207" y="1268760"/>
              <a:ext cx="8243585" cy="4101747"/>
            </a:xfrm>
            <a:prstGeom prst="roundRect">
              <a:avLst>
                <a:gd name="adj" fmla="val 26094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12700">
              <a:noFill/>
            </a:ln>
            <a:effectLst/>
          </p:spPr>
          <p:txBody>
            <a:bodyPr wrap="square" lIns="72000" rIns="72000" rtlCol="0" anchor="ctr">
              <a:no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marL="1439863" marR="0" lvl="0" indent="84138" algn="just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3200" b="0" i="0" u="none" strike="noStrike" kern="0" cap="none" spc="-13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24" name="텍스트 개체 틀 42"/>
            <p:cNvSpPr txBox="1">
              <a:spLocks/>
            </p:cNvSpPr>
            <p:nvPr/>
          </p:nvSpPr>
          <p:spPr>
            <a:xfrm>
              <a:off x="792000" y="1896144"/>
              <a:ext cx="7560000" cy="3293209"/>
            </a:xfrm>
            <a:prstGeom prst="rect">
              <a:avLst/>
            </a:prstGeom>
          </p:spPr>
          <p:txBody>
            <a:bodyPr lIns="36000" rIns="36000" anchor="t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ü"/>
              </a:pPr>
              <a:r>
                <a:rPr lang="ko-KR" altLang="en-US" sz="3200" b="1" dirty="0">
                  <a:effectLst/>
                </a:rPr>
                <a:t>생애 발달의 개념을 알고 생애 발달</a:t>
              </a:r>
              <a:endParaRPr lang="en-US" altLang="ko-KR" sz="3200" b="1" dirty="0">
                <a:effectLst/>
              </a:endParaRPr>
            </a:p>
            <a:p>
              <a:r>
                <a:rPr lang="en-US" altLang="ko-KR" sz="3200" b="1" dirty="0">
                  <a:effectLst/>
                </a:rPr>
                <a:t>  </a:t>
              </a:r>
              <a:r>
                <a:rPr lang="ko-KR" altLang="en-US" sz="3200" b="1" dirty="0">
                  <a:effectLst/>
                </a:rPr>
                <a:t> 과정을 구분할 수 있다</a:t>
              </a:r>
              <a:r>
                <a:rPr lang="en-US" altLang="ko-KR" sz="3200" b="1" dirty="0">
                  <a:effectLst/>
                </a:rPr>
                <a:t>.</a:t>
              </a:r>
            </a:p>
            <a:p>
              <a:pPr marL="457200" indent="-457200">
                <a:buFont typeface="Wingdings" panose="05000000000000000000" pitchFamily="2" charset="2"/>
                <a:buChar char="ü"/>
              </a:pPr>
              <a:r>
                <a:rPr lang="ko-KR" altLang="en-US" sz="3200" b="1" dirty="0">
                  <a:effectLst/>
                </a:rPr>
                <a:t>생애 발달의 과정 속에서 직업적 성공을 위해 필요한 것을 설명할 수</a:t>
              </a:r>
              <a:r>
                <a:rPr lang="en-US" altLang="ko-KR" sz="3200" b="1" dirty="0">
                  <a:effectLst/>
                </a:rPr>
                <a:t> </a:t>
              </a:r>
              <a:r>
                <a:rPr lang="ko-KR" altLang="en-US" sz="3200" b="1" dirty="0">
                  <a:effectLst/>
                </a:rPr>
                <a:t>있다</a:t>
              </a:r>
              <a:r>
                <a:rPr lang="en-US" altLang="ko-KR" sz="3200" b="1" dirty="0">
                  <a:effectLst/>
                </a:rPr>
                <a:t>.</a:t>
              </a:r>
              <a:endParaRPr lang="ko-KR" altLang="en-US" sz="3200" b="1" dirty="0">
                <a:effectLst/>
                <a:latin typeface="+mn-ea"/>
              </a:endParaRPr>
            </a:p>
            <a:p>
              <a:pPr marL="457200" indent="-457200">
                <a:buFont typeface="Wingdings" panose="05000000000000000000" pitchFamily="2" charset="2"/>
                <a:buChar char="ü"/>
              </a:pPr>
              <a:endParaRPr lang="ko-KR" altLang="en-US" sz="3200" b="1" dirty="0">
                <a:effectLst/>
                <a:latin typeface="+mn-ea"/>
              </a:endParaRPr>
            </a:p>
          </p:txBody>
        </p:sp>
      </p:grpSp>
      <p:pic>
        <p:nvPicPr>
          <p:cNvPr id="4" name="그림 3">
            <a:extLst>
              <a:ext uri="{FF2B5EF4-FFF2-40B4-BE49-F238E27FC236}">
                <a16:creationId xmlns:a16="http://schemas.microsoft.com/office/drawing/2014/main" id="{0407503D-5470-8FFB-E3A1-351EABDA28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129" y="1161622"/>
            <a:ext cx="938109" cy="6579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63725" y="360968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effectLst/>
                <a:latin typeface="+mn-ea"/>
              </a:rPr>
              <a:t>P. 26</a:t>
            </a:r>
            <a:endParaRPr lang="ko-KR" altLang="en-US" sz="2000" dirty="0">
              <a:solidFill>
                <a:schemeClr val="tx1"/>
              </a:solidFill>
              <a:effectLst/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188641"/>
            <a:ext cx="2088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생각열기</a:t>
            </a:r>
            <a:endParaRPr lang="en-US" altLang="ko-KR" sz="3200" dirty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149EE5D4-212D-4911-AC37-9380FC1969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862852"/>
            <a:ext cx="7860911" cy="5456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7573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35200" y="1140383"/>
            <a:ext cx="72532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>
                <a:effectLst/>
              </a:rPr>
              <a:t>인생에서 성공적인 삶을 살기 위해서 어떤 준비를 해야 할지 생각해 보고</a:t>
            </a:r>
            <a:r>
              <a:rPr lang="en-US" altLang="ko-KR" sz="2000" b="1" dirty="0">
                <a:effectLst/>
              </a:rPr>
              <a:t>, </a:t>
            </a:r>
            <a:r>
              <a:rPr lang="ko-KR" altLang="en-US" sz="2000" b="1" dirty="0">
                <a:effectLst/>
              </a:rPr>
              <a:t>친구들과 이야기해 보자</a:t>
            </a:r>
            <a:r>
              <a:rPr lang="en-US" altLang="ko-KR" sz="2000" b="1" dirty="0">
                <a:effectLst/>
              </a:rPr>
              <a:t>. 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63725" y="360968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effectLst/>
                <a:latin typeface="+mn-ea"/>
              </a:rPr>
              <a:t>P. 26</a:t>
            </a:r>
            <a:endParaRPr lang="ko-KR" altLang="en-US" sz="2000" dirty="0">
              <a:solidFill>
                <a:schemeClr val="tx1"/>
              </a:solidFill>
              <a:effectLst/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188641"/>
            <a:ext cx="2088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생각열기</a:t>
            </a:r>
            <a:endParaRPr lang="en-US" altLang="ko-KR" sz="3200" dirty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모서리가 둥근 직사각형 8">
            <a:extLst>
              <a:ext uri="{FF2B5EF4-FFF2-40B4-BE49-F238E27FC236}">
                <a16:creationId xmlns:a16="http://schemas.microsoft.com/office/drawing/2014/main" id="{259C8986-23C9-4D6F-83AA-222BBE1DEA62}"/>
              </a:ext>
            </a:extLst>
          </p:cNvPr>
          <p:cNvSpPr/>
          <p:nvPr/>
        </p:nvSpPr>
        <p:spPr>
          <a:xfrm>
            <a:off x="699987" y="2126217"/>
            <a:ext cx="1191298" cy="395984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예시답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endParaRPr kumimoji="0" lang="ko-KR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88A206C4-47E6-43AF-AE8A-449A1CB84B61}"/>
              </a:ext>
            </a:extLst>
          </p:cNvPr>
          <p:cNvSpPr/>
          <p:nvPr/>
        </p:nvSpPr>
        <p:spPr>
          <a:xfrm>
            <a:off x="323528" y="1124744"/>
            <a:ext cx="631817" cy="648071"/>
          </a:xfrm>
          <a:prstGeom prst="ellipse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chemeClr val="bg1"/>
                </a:solidFill>
                <a:effectLst/>
                <a:latin typeface="+mn-ea"/>
              </a:rPr>
              <a:t>?</a:t>
            </a:r>
            <a:endParaRPr lang="ko-KR" altLang="en-US" b="1" dirty="0"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10" name="텍스트 개체 틀 7">
            <a:extLst>
              <a:ext uri="{FF2B5EF4-FFF2-40B4-BE49-F238E27FC236}">
                <a16:creationId xmlns:a16="http://schemas.microsoft.com/office/drawing/2014/main" id="{E95EE24E-603B-48B8-A908-29B4472E97AA}"/>
              </a:ext>
            </a:extLst>
          </p:cNvPr>
          <p:cNvSpPr txBox="1">
            <a:spLocks/>
          </p:cNvSpPr>
          <p:nvPr/>
        </p:nvSpPr>
        <p:spPr>
          <a:xfrm>
            <a:off x="611560" y="2801122"/>
            <a:ext cx="8280920" cy="318593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179388" indent="-179388">
              <a:lnSpc>
                <a:spcPts val="4000"/>
              </a:lnSpc>
              <a:spcBef>
                <a:spcPts val="6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0" sz="3000" b="1" spc="-120">
                <a:solidFill>
                  <a:srgbClr val="C00000"/>
                </a:solidFill>
                <a:effectLst/>
                <a:latin typeface="맑은 고딕" pitchFamily="50" charset="-127"/>
                <a:ea typeface="맑은 고딕" pitchFamily="50" charset="-127"/>
              </a:defRPr>
            </a:lvl1pPr>
          </a:lstStyle>
          <a:p>
            <a:pPr marL="0" indent="0">
              <a:buNone/>
            </a:pPr>
            <a:r>
              <a:rPr lang="ko-KR" altLang="en-US" sz="2000" i="1" dirty="0">
                <a:solidFill>
                  <a:srgbClr val="007AB3"/>
                </a:solidFill>
              </a:rPr>
              <a:t>성공적인 삶이란 무엇인가</a:t>
            </a:r>
            <a:r>
              <a:rPr lang="en-US" altLang="ko-KR" sz="2000" i="1" dirty="0">
                <a:solidFill>
                  <a:srgbClr val="007AB3"/>
                </a:solidFill>
              </a:rPr>
              <a:t>? 10</a:t>
            </a:r>
            <a:r>
              <a:rPr lang="ko-KR" altLang="en-US" sz="2000" i="1" dirty="0">
                <a:solidFill>
                  <a:srgbClr val="007AB3"/>
                </a:solidFill>
              </a:rPr>
              <a:t>대</a:t>
            </a:r>
            <a:r>
              <a:rPr lang="en-US" altLang="ko-KR" sz="2000" i="1" dirty="0">
                <a:solidFill>
                  <a:srgbClr val="007AB3"/>
                </a:solidFill>
              </a:rPr>
              <a:t>, 20</a:t>
            </a:r>
            <a:r>
              <a:rPr lang="ko-KR" altLang="en-US" sz="2000" i="1" dirty="0">
                <a:solidFill>
                  <a:srgbClr val="007AB3"/>
                </a:solidFill>
              </a:rPr>
              <a:t>대</a:t>
            </a:r>
            <a:r>
              <a:rPr lang="en-US" altLang="ko-KR" sz="2000" i="1" dirty="0">
                <a:solidFill>
                  <a:srgbClr val="007AB3"/>
                </a:solidFill>
              </a:rPr>
              <a:t>~30</a:t>
            </a:r>
            <a:r>
              <a:rPr lang="ko-KR" altLang="en-US" sz="2000" i="1" dirty="0">
                <a:solidFill>
                  <a:srgbClr val="007AB3"/>
                </a:solidFill>
              </a:rPr>
              <a:t>대</a:t>
            </a:r>
            <a:r>
              <a:rPr lang="en-US" altLang="ko-KR" sz="2000" i="1" dirty="0">
                <a:solidFill>
                  <a:srgbClr val="007AB3"/>
                </a:solidFill>
              </a:rPr>
              <a:t>, 40</a:t>
            </a:r>
            <a:r>
              <a:rPr lang="ko-KR" altLang="en-US" sz="2000" i="1" dirty="0">
                <a:solidFill>
                  <a:srgbClr val="007AB3"/>
                </a:solidFill>
              </a:rPr>
              <a:t>대</a:t>
            </a:r>
            <a:r>
              <a:rPr lang="en-US" altLang="ko-KR" sz="2000" i="1" dirty="0">
                <a:solidFill>
                  <a:srgbClr val="007AB3"/>
                </a:solidFill>
              </a:rPr>
              <a:t>~50</a:t>
            </a:r>
            <a:r>
              <a:rPr lang="ko-KR" altLang="en-US" sz="2000" i="1" dirty="0">
                <a:solidFill>
                  <a:srgbClr val="007AB3"/>
                </a:solidFill>
              </a:rPr>
              <a:t>대</a:t>
            </a:r>
            <a:r>
              <a:rPr lang="en-US" altLang="ko-KR" sz="2000" i="1" dirty="0">
                <a:solidFill>
                  <a:srgbClr val="007AB3"/>
                </a:solidFill>
              </a:rPr>
              <a:t>, 60</a:t>
            </a:r>
            <a:r>
              <a:rPr lang="ko-KR" altLang="en-US" sz="2000" i="1" dirty="0">
                <a:solidFill>
                  <a:srgbClr val="007AB3"/>
                </a:solidFill>
              </a:rPr>
              <a:t>대 이후 각 나이 때마다 맞는 고민거리를 생각해보고</a:t>
            </a:r>
            <a:r>
              <a:rPr lang="en-US" altLang="ko-KR" sz="2000" i="1" dirty="0">
                <a:solidFill>
                  <a:srgbClr val="007AB3"/>
                </a:solidFill>
              </a:rPr>
              <a:t>, </a:t>
            </a:r>
            <a:r>
              <a:rPr lang="ko-KR" altLang="en-US" sz="2000" i="1" dirty="0">
                <a:solidFill>
                  <a:srgbClr val="007AB3"/>
                </a:solidFill>
              </a:rPr>
              <a:t>현재 </a:t>
            </a:r>
            <a:r>
              <a:rPr lang="en-US" altLang="ko-KR" sz="2000" i="1" dirty="0">
                <a:solidFill>
                  <a:srgbClr val="007AB3"/>
                </a:solidFill>
              </a:rPr>
              <a:t>10</a:t>
            </a:r>
            <a:r>
              <a:rPr lang="ko-KR" altLang="en-US" sz="2000" i="1" dirty="0">
                <a:solidFill>
                  <a:srgbClr val="007AB3"/>
                </a:solidFill>
              </a:rPr>
              <a:t>대 때 성공적인 삶을 위해 어떤 준비를 해야 할지 각자의 의견을 말해보자</a:t>
            </a:r>
            <a:r>
              <a:rPr lang="en-US" altLang="ko-KR" sz="2000" i="1" dirty="0">
                <a:solidFill>
                  <a:srgbClr val="007AB3"/>
                </a:solidFill>
              </a:rPr>
              <a:t>.</a:t>
            </a:r>
          </a:p>
          <a:p>
            <a:pPr marL="0" indent="0">
              <a:buNone/>
            </a:pPr>
            <a:r>
              <a:rPr lang="en-US" altLang="ko-KR" sz="2400" dirty="0"/>
              <a:t>10</a:t>
            </a:r>
            <a:r>
              <a:rPr lang="ko-KR" altLang="en-US" sz="2400" dirty="0"/>
              <a:t>대 </a:t>
            </a:r>
            <a:r>
              <a:rPr lang="en-US" altLang="ko-KR" sz="2400" dirty="0"/>
              <a:t>:  </a:t>
            </a:r>
            <a:r>
              <a:rPr lang="ko-KR" altLang="en-US" sz="2400" dirty="0"/>
              <a:t>꿈에 그리던 직장에 취업하기</a:t>
            </a:r>
            <a:r>
              <a:rPr lang="en-US" altLang="ko-KR" sz="2400" dirty="0"/>
              <a:t>, </a:t>
            </a:r>
            <a:r>
              <a:rPr lang="ko-KR" altLang="en-US" sz="2400" dirty="0"/>
              <a:t>희망하는 대학에 진학하기</a:t>
            </a:r>
            <a:r>
              <a:rPr lang="en-US" altLang="ko-KR" sz="2400" dirty="0"/>
              <a:t>, </a:t>
            </a:r>
            <a:r>
              <a:rPr lang="ko-KR" altLang="en-US" sz="2400" dirty="0"/>
              <a:t>자격증 취득하기</a:t>
            </a:r>
            <a:r>
              <a:rPr lang="en-US" altLang="ko-KR" sz="2400" dirty="0"/>
              <a:t>, </a:t>
            </a:r>
            <a:r>
              <a:rPr lang="ko-KR" altLang="en-US" sz="2400" dirty="0"/>
              <a:t>취업 관련 공부하기</a:t>
            </a:r>
            <a:r>
              <a:rPr lang="en-US" altLang="ko-KR" sz="2400" dirty="0"/>
              <a:t>, </a:t>
            </a:r>
            <a:r>
              <a:rPr lang="ko-KR" altLang="en-US" sz="2400" dirty="0"/>
              <a:t>저축하기</a:t>
            </a:r>
            <a:r>
              <a:rPr lang="en-US" altLang="ko-KR" sz="2400" dirty="0"/>
              <a:t>, </a:t>
            </a:r>
            <a:r>
              <a:rPr lang="ko-KR" altLang="en-US" sz="2400" dirty="0"/>
              <a:t>건강한 체력 키우기</a:t>
            </a:r>
            <a:r>
              <a:rPr lang="en-US" altLang="ko-KR" sz="2400" dirty="0"/>
              <a:t>, </a:t>
            </a:r>
            <a:r>
              <a:rPr lang="ko-KR" altLang="en-US" sz="2400" dirty="0"/>
              <a:t>좋은 매너와 예절 갖추기 등 </a:t>
            </a:r>
          </a:p>
        </p:txBody>
      </p:sp>
    </p:spTree>
    <p:extLst>
      <p:ext uri="{BB962C8B-B14F-4D97-AF65-F5344CB8AC3E}">
        <p14:creationId xmlns:p14="http://schemas.microsoft.com/office/powerpoint/2010/main" val="1806445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5408" y="1248724"/>
            <a:ext cx="7253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effectLst/>
              </a:rPr>
              <a:t>행복한 삶을 살기 위해 청소년기에는 어떤 준비를 해야 할까</a:t>
            </a:r>
            <a:r>
              <a:rPr lang="en-US" altLang="ko-KR" sz="2400" b="1" dirty="0">
                <a:effectLst/>
              </a:rPr>
              <a:t>?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63725" y="360968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effectLst/>
                <a:latin typeface="+mn-ea"/>
              </a:rPr>
              <a:t>P. 27</a:t>
            </a:r>
            <a:endParaRPr lang="ko-KR" altLang="en-US" sz="2000" dirty="0">
              <a:solidFill>
                <a:schemeClr val="tx1"/>
              </a:solidFill>
              <a:effectLst/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188641"/>
            <a:ext cx="2088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Think</a:t>
            </a:r>
          </a:p>
        </p:txBody>
      </p:sp>
      <p:sp>
        <p:nvSpPr>
          <p:cNvPr id="8" name="모서리가 둥근 직사각형 8">
            <a:extLst>
              <a:ext uri="{FF2B5EF4-FFF2-40B4-BE49-F238E27FC236}">
                <a16:creationId xmlns:a16="http://schemas.microsoft.com/office/drawing/2014/main" id="{259C8986-23C9-4D6F-83AA-222BBE1DEA62}"/>
              </a:ext>
            </a:extLst>
          </p:cNvPr>
          <p:cNvSpPr/>
          <p:nvPr/>
        </p:nvSpPr>
        <p:spPr>
          <a:xfrm>
            <a:off x="669863" y="2242429"/>
            <a:ext cx="1191298" cy="395984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예시답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endParaRPr kumimoji="0" lang="ko-KR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88A206C4-47E6-43AF-AE8A-449A1CB84B61}"/>
              </a:ext>
            </a:extLst>
          </p:cNvPr>
          <p:cNvSpPr/>
          <p:nvPr/>
        </p:nvSpPr>
        <p:spPr>
          <a:xfrm>
            <a:off x="411955" y="1141773"/>
            <a:ext cx="576064" cy="524090"/>
          </a:xfrm>
          <a:prstGeom prst="ellipse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dirty="0">
                <a:solidFill>
                  <a:schemeClr val="bg1"/>
                </a:solidFill>
                <a:effectLst/>
                <a:latin typeface="+mn-ea"/>
              </a:rPr>
              <a:t>?</a:t>
            </a:r>
            <a:endParaRPr lang="ko-KR" altLang="en-US" sz="2000" b="1" dirty="0"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10" name="텍스트 개체 틀 7">
            <a:extLst>
              <a:ext uri="{FF2B5EF4-FFF2-40B4-BE49-F238E27FC236}">
                <a16:creationId xmlns:a16="http://schemas.microsoft.com/office/drawing/2014/main" id="{E95EE24E-603B-48B8-A908-29B4472E97AA}"/>
              </a:ext>
            </a:extLst>
          </p:cNvPr>
          <p:cNvSpPr txBox="1">
            <a:spLocks/>
          </p:cNvSpPr>
          <p:nvPr/>
        </p:nvSpPr>
        <p:spPr>
          <a:xfrm>
            <a:off x="611560" y="2801122"/>
            <a:ext cx="8280920" cy="267297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179388" indent="-179388">
              <a:lnSpc>
                <a:spcPts val="4000"/>
              </a:lnSpc>
              <a:spcBef>
                <a:spcPts val="6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0" sz="3000" b="1" spc="-120">
                <a:solidFill>
                  <a:srgbClr val="C00000"/>
                </a:solidFill>
                <a:effectLst/>
                <a:latin typeface="맑은 고딕" pitchFamily="50" charset="-127"/>
                <a:ea typeface="맑은 고딕" pitchFamily="50" charset="-127"/>
              </a:defRPr>
            </a:lvl1pPr>
          </a:lstStyle>
          <a:p>
            <a:pPr marL="0" indent="0">
              <a:buNone/>
            </a:pPr>
            <a:r>
              <a:rPr lang="ko-KR" altLang="en-US" sz="2000" i="1" dirty="0">
                <a:solidFill>
                  <a:srgbClr val="007AB3"/>
                </a:solidFill>
              </a:rPr>
              <a:t>행복한 삶이란 어떤 것인가</a:t>
            </a:r>
            <a:r>
              <a:rPr lang="en-US" altLang="ko-KR" sz="2000" i="1" dirty="0">
                <a:solidFill>
                  <a:srgbClr val="007AB3"/>
                </a:solidFill>
              </a:rPr>
              <a:t>? </a:t>
            </a:r>
            <a:r>
              <a:rPr lang="ko-KR" altLang="en-US" sz="2000" i="1" dirty="0">
                <a:solidFill>
                  <a:srgbClr val="007AB3"/>
                </a:solidFill>
              </a:rPr>
              <a:t>각자 생각하는 행복한 삶에 대하여 이야기해 보자</a:t>
            </a:r>
            <a:r>
              <a:rPr lang="en-US" altLang="ko-KR" sz="2000" i="1" dirty="0">
                <a:solidFill>
                  <a:srgbClr val="007AB3"/>
                </a:solidFill>
              </a:rPr>
              <a:t>. </a:t>
            </a:r>
            <a:r>
              <a:rPr lang="ko-KR" altLang="en-US" sz="2000" i="1" dirty="0">
                <a:solidFill>
                  <a:srgbClr val="007AB3"/>
                </a:solidFill>
              </a:rPr>
              <a:t>그리고 현재 청소년기에 어떤 준비를 해야 할 지 자신의 의견을 이야기 하자</a:t>
            </a:r>
            <a:r>
              <a:rPr lang="en-US" altLang="ko-KR" sz="2000" i="1" dirty="0">
                <a:solidFill>
                  <a:srgbClr val="007AB3"/>
                </a:solidFill>
              </a:rPr>
              <a:t>.</a:t>
            </a:r>
          </a:p>
          <a:p>
            <a:pPr marL="0" indent="0">
              <a:buNone/>
            </a:pPr>
            <a:r>
              <a:rPr lang="ko-KR" altLang="en-US" sz="2000" dirty="0"/>
              <a:t>요리하는 일이 재미있고 가장 잘할 수 있는 </a:t>
            </a:r>
            <a:r>
              <a:rPr lang="ko-KR" altLang="en-US" sz="2000" dirty="0" err="1"/>
              <a:t>일이여서</a:t>
            </a:r>
            <a:r>
              <a:rPr lang="ko-KR" altLang="en-US" sz="2000" dirty="0"/>
              <a:t> 행복하다</a:t>
            </a:r>
            <a:r>
              <a:rPr lang="en-US" altLang="ko-KR" sz="2000" dirty="0"/>
              <a:t>. </a:t>
            </a:r>
            <a:r>
              <a:rPr lang="ko-KR" altLang="en-US" sz="2000" dirty="0" err="1"/>
              <a:t>제과제빵</a:t>
            </a:r>
            <a:r>
              <a:rPr lang="ko-KR" altLang="en-US" sz="2000" dirty="0"/>
              <a:t> 자격증 취득 하기</a:t>
            </a:r>
            <a:r>
              <a:rPr lang="en-US" altLang="ko-KR" sz="2000" dirty="0"/>
              <a:t>, </a:t>
            </a:r>
            <a:r>
              <a:rPr lang="ko-KR" altLang="en-US" sz="2000" dirty="0" err="1"/>
              <a:t>제과제빵</a:t>
            </a:r>
            <a:r>
              <a:rPr lang="ko-KR" altLang="en-US" sz="2000" dirty="0"/>
              <a:t> 관련 대학 진학 준비하기 </a:t>
            </a:r>
          </a:p>
        </p:txBody>
      </p:sp>
    </p:spTree>
    <p:extLst>
      <p:ext uri="{BB962C8B-B14F-4D97-AF65-F5344CB8AC3E}">
        <p14:creationId xmlns:p14="http://schemas.microsoft.com/office/powerpoint/2010/main" val="881202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395536" y="1108805"/>
            <a:ext cx="648072" cy="43204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pc="-300" dirty="0">
                <a:effectLst/>
                <a:latin typeface="+mn-ea"/>
              </a:rPr>
              <a:t>01</a:t>
            </a:r>
            <a:endParaRPr lang="ko-KR" altLang="en-US" sz="3200" b="1" spc="-300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063326" y="1032442"/>
            <a:ext cx="3172663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3200" b="1" i="0" u="none" strike="noStrike" kern="1200" cap="none" spc="-150" normalizeH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생애 발달의 개념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27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593538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1. </a:t>
            </a:r>
            <a:r>
              <a:rPr lang="ko-KR" altLang="en-US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생애 발달의 개념과 과정</a:t>
            </a:r>
            <a:endParaRPr lang="en-US" altLang="ko-KR" dirty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539552" y="1863170"/>
            <a:ext cx="8136904" cy="4462760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180000" indent="-180000" algn="just">
              <a:lnSpc>
                <a:spcPct val="12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kumimoji="0" sz="3000" spc="-160">
                <a:effectLst/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lnSpc>
                <a:spcPct val="100000"/>
              </a:lnSpc>
            </a:pPr>
            <a:r>
              <a:rPr lang="ko-KR" altLang="en-US" sz="2400" b="1" dirty="0"/>
              <a:t>생애 발달</a:t>
            </a:r>
            <a:r>
              <a:rPr lang="ko-KR" altLang="en-US" sz="2400" dirty="0"/>
              <a:t> </a:t>
            </a:r>
            <a:r>
              <a:rPr lang="en-US" altLang="ko-KR" sz="2400" dirty="0"/>
              <a:t>: </a:t>
            </a:r>
            <a:r>
              <a:rPr lang="ko-KR" altLang="en-US" sz="2400" dirty="0"/>
              <a:t>시간의 흐름에 따라 개인 삶의 변화를 단계별로 나타낸 것</a:t>
            </a:r>
            <a:endParaRPr lang="en-US" altLang="ko-KR" sz="2400" dirty="0"/>
          </a:p>
          <a:p>
            <a:pPr>
              <a:lnSpc>
                <a:spcPct val="100000"/>
              </a:lnSpc>
            </a:pPr>
            <a:r>
              <a:rPr lang="ko-KR" altLang="en-US" sz="2400" b="1" dirty="0"/>
              <a:t>생애 발달 주기</a:t>
            </a:r>
            <a:r>
              <a:rPr lang="en-US" altLang="ko-KR" sz="2400" dirty="0"/>
              <a:t>: </a:t>
            </a:r>
            <a:r>
              <a:rPr lang="ko-KR" altLang="en-US" sz="2400" dirty="0"/>
              <a:t>한 사람이 </a:t>
            </a:r>
            <a:r>
              <a:rPr lang="ko-KR" altLang="en-US" sz="2400" b="1" dirty="0"/>
              <a:t>태어나서 죽을 때까지 </a:t>
            </a:r>
            <a:r>
              <a:rPr lang="ko-KR" altLang="en-US" sz="2400" dirty="0"/>
              <a:t>시간의 흐름에 따라 변화하는 </a:t>
            </a:r>
            <a:r>
              <a:rPr lang="ko-KR" altLang="en-US" sz="2400" b="1" dirty="0"/>
              <a:t>일정한 단계별 주기</a:t>
            </a:r>
            <a:endParaRPr lang="en-US" altLang="ko-KR" sz="2400" b="1" dirty="0"/>
          </a:p>
          <a:p>
            <a:pPr>
              <a:lnSpc>
                <a:spcPct val="100000"/>
              </a:lnSpc>
            </a:pPr>
            <a:r>
              <a:rPr lang="ko-KR" altLang="en-US" sz="2400" b="1" dirty="0"/>
              <a:t>발달 과업</a:t>
            </a:r>
            <a:r>
              <a:rPr lang="en-US" altLang="ko-KR" sz="2400" dirty="0"/>
              <a:t>: </a:t>
            </a:r>
            <a:r>
              <a:rPr lang="ko-KR" altLang="en-US" sz="2400" b="1" dirty="0"/>
              <a:t>생애 발달 과정의 단계마다 반드시</a:t>
            </a:r>
            <a:r>
              <a:rPr lang="ko-KR" altLang="en-US" sz="2400" dirty="0"/>
              <a:t> </a:t>
            </a:r>
            <a:r>
              <a:rPr lang="ko-KR" altLang="en-US" sz="2400" b="1" dirty="0"/>
              <a:t>수행해야 할 중요</a:t>
            </a:r>
            <a:r>
              <a:rPr lang="ko-KR" altLang="en-US" sz="2400" dirty="0"/>
              <a:t>하고</a:t>
            </a:r>
            <a:r>
              <a:rPr lang="ko-KR" altLang="en-US" sz="2400" b="1" dirty="0"/>
              <a:t> 특징적인 일</a:t>
            </a:r>
            <a:endParaRPr lang="en-US" altLang="ko-KR" sz="2400" b="1" dirty="0"/>
          </a:p>
          <a:p>
            <a:pPr>
              <a:lnSpc>
                <a:spcPct val="100000"/>
              </a:lnSpc>
            </a:pPr>
            <a:r>
              <a:rPr lang="ko-KR" altLang="en-US" sz="2400" dirty="0"/>
              <a:t>생애 발달 과정에서 특정 시기에 꼭 이루어야 하는 발달 과업을 제대로 이루지 못하면 </a:t>
            </a:r>
            <a:r>
              <a:rPr lang="ko-KR" altLang="en-US" sz="2400" b="1" dirty="0"/>
              <a:t>다음 발달 과업을 수행하는 데 어려움</a:t>
            </a:r>
            <a:r>
              <a:rPr lang="ko-KR" altLang="en-US" sz="2400" dirty="0"/>
              <a:t>을 겪을 수 있다</a:t>
            </a:r>
            <a:r>
              <a:rPr lang="en-US" altLang="ko-KR" sz="2400" dirty="0"/>
              <a:t>.</a:t>
            </a:r>
          </a:p>
          <a:p>
            <a:pPr>
              <a:lnSpc>
                <a:spcPct val="100000"/>
              </a:lnSpc>
            </a:pPr>
            <a:r>
              <a:rPr lang="ko-KR" altLang="en-US" sz="2400" dirty="0"/>
              <a:t>생애 발달 단계별로 과정과 특성을 이해하고 이에 알맞은 준비를 해야 한다</a:t>
            </a:r>
            <a:r>
              <a:rPr lang="en-US" altLang="ko-KR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607028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395536" y="1108805"/>
            <a:ext cx="648072" cy="43204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pc="-300" dirty="0">
                <a:effectLst/>
                <a:latin typeface="+mn-ea"/>
              </a:rPr>
              <a:t>01</a:t>
            </a:r>
            <a:endParaRPr lang="ko-KR" altLang="en-US" sz="3200" b="1" spc="-300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063326" y="1032442"/>
            <a:ext cx="3172663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3200" b="1" i="0" u="none" strike="noStrike" kern="1200" cap="none" spc="-150" normalizeH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생애 발달의 개념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27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593538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1. </a:t>
            </a:r>
            <a:r>
              <a:rPr lang="ko-KR" altLang="en-US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생애 발달의 개념과 과정</a:t>
            </a:r>
            <a:endParaRPr lang="en-US" altLang="ko-KR" dirty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539552" y="1863170"/>
            <a:ext cx="7690425" cy="830997"/>
          </a:xfrm>
          <a:prstGeom prst="rect">
            <a:avLst/>
          </a:prstGeom>
        </p:spPr>
        <p:txBody>
          <a:bodyPr wrap="square" lIns="36000" rIns="3600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180000" indent="-180000" algn="just">
              <a:lnSpc>
                <a:spcPct val="12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kumimoji="0" sz="3000" spc="-160">
                <a:effectLst/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lnSpc>
                <a:spcPct val="100000"/>
              </a:lnSpc>
            </a:pPr>
            <a:r>
              <a:rPr lang="ko-KR" altLang="en-US" sz="2400" dirty="0"/>
              <a:t>생애 발달 단계별로 과정과 특성을 이해하고 이에 알맞은 준비를 해야 한다</a:t>
            </a:r>
            <a:r>
              <a:rPr lang="en-US" altLang="ko-KR" sz="2400" dirty="0"/>
              <a:t>.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43EDE948-9E66-4CC6-983F-1F996ACC82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2617535"/>
            <a:ext cx="6677026" cy="3793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42968"/>
      </p:ext>
    </p:extLst>
  </p:cSld>
  <p:clrMapOvr>
    <a:masterClrMapping/>
  </p:clrMapOvr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TM02900720[[fn=전체]]</Template>
  <TotalTime>11356</TotalTime>
  <Words>1400</Words>
  <Application>Microsoft Office PowerPoint</Application>
  <PresentationFormat>화면 슬라이드 쇼(4:3)</PresentationFormat>
  <Paragraphs>229</Paragraphs>
  <Slides>30</Slides>
  <Notes>17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30</vt:i4>
      </vt:variant>
    </vt:vector>
  </HeadingPairs>
  <TitlesOfParts>
    <vt:vector size="39" baseType="lpstr">
      <vt:lpstr>HY견고딕</vt:lpstr>
      <vt:lpstr>HY바다M</vt:lpstr>
      <vt:lpstr>HY헤드라인M</vt:lpstr>
      <vt:lpstr>굴림</vt:lpstr>
      <vt:lpstr>맑은 고딕</vt:lpstr>
      <vt:lpstr>Arial</vt:lpstr>
      <vt:lpstr>Wingdings</vt:lpstr>
      <vt:lpstr>Wingdings 2</vt:lpstr>
      <vt:lpstr>HDOfficeLightV0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LOCAL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OWNER</dc:creator>
  <cp:lastModifiedBy>Win10</cp:lastModifiedBy>
  <cp:revision>1128</cp:revision>
  <dcterms:created xsi:type="dcterms:W3CDTF">2010-03-30T01:48:18Z</dcterms:created>
  <dcterms:modified xsi:type="dcterms:W3CDTF">2025-03-04T02:04:58Z</dcterms:modified>
</cp:coreProperties>
</file>